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Ex1.xml" ContentType="application/vnd.ms-office.chartex+xml"/>
  <Override PartName="/ppt/charts/style1.xml" ContentType="application/vnd.ms-office.chartstyle+xml"/>
  <Override PartName="/ppt/charts/colors1.xml" ContentType="application/vnd.ms-office.chartcolorstyle+xml"/>
  <Override PartName="/ppt/charts/chartEx2.xml" ContentType="application/vnd.ms-office.chartex+xml"/>
  <Override PartName="/ppt/charts/style2.xml" ContentType="application/vnd.ms-office.chartstyle+xml"/>
  <Override PartName="/ppt/charts/colors2.xml" ContentType="application/vnd.ms-office.chartcolorstyle+xml"/>
  <Override PartName="/ppt/charts/chart1.xml" ContentType="application/vnd.openxmlformats-officedocument.drawingml.chart+xml"/>
  <Override PartName="/ppt/charts/style3.xml" ContentType="application/vnd.ms-office.chartstyle+xml"/>
  <Override PartName="/ppt/charts/colors3.xml" ContentType="application/vnd.ms-office.chartcolorstyle+xml"/>
  <Override PartName="/ppt/charts/chart2.xml" ContentType="application/vnd.openxmlformats-officedocument.drawingml.chart+xml"/>
  <Override PartName="/ppt/charts/style4.xml" ContentType="application/vnd.ms-office.chartstyle+xml"/>
  <Override PartName="/ppt/charts/colors4.xml" ContentType="application/vnd.ms-office.chartcolorstyle+xml"/>
  <Override PartName="/ppt/charts/chart3.xml" ContentType="application/vnd.openxmlformats-officedocument.drawingml.chart+xml"/>
  <Override PartName="/ppt/charts/style5.xml" ContentType="application/vnd.ms-office.chartstyle+xml"/>
  <Override PartName="/ppt/charts/colors5.xml" ContentType="application/vnd.ms-office.chartcolorstyle+xml"/>
  <Override PartName="/ppt/charts/chart4.xml" ContentType="application/vnd.openxmlformats-officedocument.drawingml.chart+xml"/>
  <Override PartName="/ppt/charts/style6.xml" ContentType="application/vnd.ms-office.chartstyle+xml"/>
  <Override PartName="/ppt/charts/colors6.xml" ContentType="application/vnd.ms-office.chartcolorstyle+xml"/>
  <Override PartName="/ppt/charts/chart5.xml" ContentType="application/vnd.openxmlformats-officedocument.drawingml.chart+xml"/>
  <Override PartName="/ppt/charts/style7.xml" ContentType="application/vnd.ms-office.chartstyle+xml"/>
  <Override PartName="/ppt/charts/colors7.xml" ContentType="application/vnd.ms-office.chartcolorstyle+xml"/>
  <Override PartName="/ppt/charts/chart6.xml" ContentType="application/vnd.openxmlformats-officedocument.drawingml.chart+xml"/>
  <Override PartName="/ppt/charts/style8.xml" ContentType="application/vnd.ms-office.chartstyle+xml"/>
  <Override PartName="/ppt/charts/colors8.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2" r:id="rId5"/>
    <p:sldId id="260" r:id="rId6"/>
    <p:sldId id="266" r:id="rId7"/>
    <p:sldId id="265" r:id="rId8"/>
    <p:sldId id="261" r:id="rId9"/>
    <p:sldId id="264" r:id="rId10"/>
    <p:sldId id="263" r:id="rId11"/>
    <p:sldId id="267" r:id="rId12"/>
    <p:sldId id="268" r:id="rId13"/>
    <p:sldId id="269"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300C5C4-BD55-4B39-AE7B-80EEE97BAB43}" v="24" dt="2023-12-13T02:11:16.15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1" autoAdjust="0"/>
    <p:restoredTop sz="94660"/>
  </p:normalViewPr>
  <p:slideViewPr>
    <p:cSldViewPr snapToGrid="0">
      <p:cViewPr varScale="1">
        <p:scale>
          <a:sx n="111" d="100"/>
          <a:sy n="111" d="100"/>
        </p:scale>
        <p:origin x="588" y="-4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https://d.docs.live.net/f9e0f9bd7d468c3b/Documents/My.Master.Plan/MBC%20638/Final%20Project/Data_2.xlsx" TargetMode="External"/><Relationship Id="rId2" Type="http://schemas.microsoft.com/office/2011/relationships/chartColorStyle" Target="colors3.xml"/><Relationship Id="rId1" Type="http://schemas.microsoft.com/office/2011/relationships/chartStyle" Target="style3.xml"/></Relationships>
</file>

<file path=ppt/charts/_rels/chart2.xml.rels><?xml version="1.0" encoding="UTF-8" standalone="yes"?>
<Relationships xmlns="http://schemas.openxmlformats.org/package/2006/relationships"><Relationship Id="rId3" Type="http://schemas.openxmlformats.org/officeDocument/2006/relationships/oleObject" Target="https://d.docs.live.net/f9e0f9bd7d468c3b/Documents/My.Master.Plan/MBC%20638/Final%20Project/Data_2.xlsx" TargetMode="External"/><Relationship Id="rId2" Type="http://schemas.microsoft.com/office/2011/relationships/chartColorStyle" Target="colors4.xml"/><Relationship Id="rId1" Type="http://schemas.microsoft.com/office/2011/relationships/chartStyle" Target="style4.xml"/></Relationships>
</file>

<file path=ppt/charts/_rels/chart3.xml.rels><?xml version="1.0" encoding="UTF-8" standalone="yes"?>
<Relationships xmlns="http://schemas.openxmlformats.org/package/2006/relationships"><Relationship Id="rId3" Type="http://schemas.openxmlformats.org/officeDocument/2006/relationships/oleObject" Target="https://d.docs.live.net/f9e0f9bd7d468c3b/Documents/My.Master.Plan/MBC%20638/Final%20Project/Data_2.xlsx" TargetMode="External"/><Relationship Id="rId2" Type="http://schemas.microsoft.com/office/2011/relationships/chartColorStyle" Target="colors5.xml"/><Relationship Id="rId1" Type="http://schemas.microsoft.com/office/2011/relationships/chartStyle" Target="style5.xml"/></Relationships>
</file>

<file path=ppt/charts/_rels/chart4.xml.rels><?xml version="1.0" encoding="UTF-8" standalone="yes"?>
<Relationships xmlns="http://schemas.openxmlformats.org/package/2006/relationships"><Relationship Id="rId3" Type="http://schemas.openxmlformats.org/officeDocument/2006/relationships/oleObject" Target="https://d.docs.live.net/f9e0f9bd7d468c3b/Documents/My.Master.Plan/MBC%20638/Final%20Project/Data_2.xlsx" TargetMode="External"/><Relationship Id="rId2" Type="http://schemas.microsoft.com/office/2011/relationships/chartColorStyle" Target="colors6.xml"/><Relationship Id="rId1" Type="http://schemas.microsoft.com/office/2011/relationships/chartStyle" Target="style6.xml"/></Relationships>
</file>

<file path=ppt/charts/_rels/chart5.xml.rels><?xml version="1.0" encoding="UTF-8" standalone="yes"?>
<Relationships xmlns="http://schemas.openxmlformats.org/package/2006/relationships"><Relationship Id="rId3" Type="http://schemas.openxmlformats.org/officeDocument/2006/relationships/oleObject" Target="https://d.docs.live.net/f9e0f9bd7d468c3b/Documents/My.Master.Plan/MBC%20638/Final%20Project/Data_2.xlsx" TargetMode="External"/><Relationship Id="rId2" Type="http://schemas.microsoft.com/office/2011/relationships/chartColorStyle" Target="colors7.xml"/><Relationship Id="rId1" Type="http://schemas.microsoft.com/office/2011/relationships/chartStyle" Target="style7.xml"/></Relationships>
</file>

<file path=ppt/charts/_rels/chart6.xml.rels><?xml version="1.0" encoding="UTF-8" standalone="yes"?>
<Relationships xmlns="http://schemas.openxmlformats.org/package/2006/relationships"><Relationship Id="rId3" Type="http://schemas.openxmlformats.org/officeDocument/2006/relationships/oleObject" Target="https://d.docs.live.net/f9e0f9bd7d468c3b/Documents/My.Master.Plan/MBC%20638/Final%20Project/Data_2.xlsx" TargetMode="External"/><Relationship Id="rId2" Type="http://schemas.microsoft.com/office/2011/relationships/chartColorStyle" Target="colors8.xml"/><Relationship Id="rId1" Type="http://schemas.microsoft.com/office/2011/relationships/chartStyle" Target="style8.xml"/></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https://d.docs.live.net/f9e0f9bd7d468c3b/Documents/My.Master.Plan/MBC%20638/Final%20Project/Data_Collection.xlsx" TargetMode="External"/></Relationships>
</file>

<file path=ppt/charts/_rels/chartEx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https://d.docs.live.net/f9e0f9bd7d468c3b/Documents/My.Master.Plan/MBC%20638/Final%20Project/Data_Collection.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cap="none" spc="20" baseline="0">
                <a:solidFill>
                  <a:schemeClr val="dk1">
                    <a:lumMod val="50000"/>
                    <a:lumOff val="50000"/>
                  </a:schemeClr>
                </a:solidFill>
                <a:latin typeface="+mn-lt"/>
                <a:ea typeface="+mn-ea"/>
                <a:cs typeface="+mn-cs"/>
              </a:defRPr>
            </a:pPr>
            <a:r>
              <a:rPr lang="en-US"/>
              <a:t>Moving Range Chart</a:t>
            </a:r>
          </a:p>
        </c:rich>
      </c:tx>
      <c:overlay val="0"/>
      <c:spPr>
        <a:noFill/>
        <a:ln>
          <a:noFill/>
        </a:ln>
        <a:effectLst/>
      </c:spPr>
      <c:txPr>
        <a:bodyPr rot="0" spcFirstLastPara="1" vertOverflow="ellipsis" vert="horz" wrap="square" anchor="ctr" anchorCtr="1"/>
        <a:lstStyle/>
        <a:p>
          <a:pPr>
            <a:defRPr sz="1400" b="0" i="0" u="none" strike="noStrike" kern="1200" cap="none" spc="20" baseline="0">
              <a:solidFill>
                <a:schemeClr val="dk1">
                  <a:lumMod val="50000"/>
                  <a:lumOff val="50000"/>
                </a:schemeClr>
              </a:solidFill>
              <a:latin typeface="+mn-lt"/>
              <a:ea typeface="+mn-ea"/>
              <a:cs typeface="+mn-cs"/>
            </a:defRPr>
          </a:pPr>
          <a:endParaRPr lang="en-US"/>
        </a:p>
      </c:txPr>
    </c:title>
    <c:autoTitleDeleted val="0"/>
    <c:plotArea>
      <c:layout/>
      <c:lineChart>
        <c:grouping val="standard"/>
        <c:varyColors val="0"/>
        <c:ser>
          <c:idx val="0"/>
          <c:order val="0"/>
          <c:tx>
            <c:strRef>
              <c:f>'All Control Chart'!$F$4</c:f>
              <c:strCache>
                <c:ptCount val="1"/>
                <c:pt idx="0">
                  <c:v>mR</c:v>
                </c:pt>
              </c:strCache>
            </c:strRef>
          </c:tx>
          <c:spPr>
            <a:ln w="22225" cap="rnd" cmpd="sng" algn="ctr">
              <a:solidFill>
                <a:schemeClr val="accent1"/>
              </a:solidFill>
              <a:round/>
            </a:ln>
            <a:effectLst/>
          </c:spPr>
          <c:marker>
            <c:symbol val="none"/>
          </c:marker>
          <c:val>
            <c:numRef>
              <c:f>'All Control Chart'!$F$5:$F$54</c:f>
              <c:numCache>
                <c:formatCode>General</c:formatCode>
                <c:ptCount val="50"/>
                <c:pt idx="1">
                  <c:v>123</c:v>
                </c:pt>
                <c:pt idx="2">
                  <c:v>105</c:v>
                </c:pt>
                <c:pt idx="3">
                  <c:v>230</c:v>
                </c:pt>
                <c:pt idx="4">
                  <c:v>410</c:v>
                </c:pt>
                <c:pt idx="5">
                  <c:v>235</c:v>
                </c:pt>
                <c:pt idx="6">
                  <c:v>155</c:v>
                </c:pt>
                <c:pt idx="7">
                  <c:v>575</c:v>
                </c:pt>
                <c:pt idx="8">
                  <c:v>225</c:v>
                </c:pt>
                <c:pt idx="9">
                  <c:v>30</c:v>
                </c:pt>
                <c:pt idx="10">
                  <c:v>150</c:v>
                </c:pt>
                <c:pt idx="11">
                  <c:v>355</c:v>
                </c:pt>
                <c:pt idx="12">
                  <c:v>85</c:v>
                </c:pt>
                <c:pt idx="13">
                  <c:v>40</c:v>
                </c:pt>
                <c:pt idx="14">
                  <c:v>5</c:v>
                </c:pt>
                <c:pt idx="15">
                  <c:v>240</c:v>
                </c:pt>
                <c:pt idx="16">
                  <c:v>65</c:v>
                </c:pt>
                <c:pt idx="17">
                  <c:v>0</c:v>
                </c:pt>
                <c:pt idx="18">
                  <c:v>365</c:v>
                </c:pt>
                <c:pt idx="19">
                  <c:v>5</c:v>
                </c:pt>
                <c:pt idx="20">
                  <c:v>45</c:v>
                </c:pt>
                <c:pt idx="21">
                  <c:v>245</c:v>
                </c:pt>
                <c:pt idx="22">
                  <c:v>325</c:v>
                </c:pt>
                <c:pt idx="23">
                  <c:v>205</c:v>
                </c:pt>
                <c:pt idx="24">
                  <c:v>290</c:v>
                </c:pt>
                <c:pt idx="25">
                  <c:v>25</c:v>
                </c:pt>
                <c:pt idx="26">
                  <c:v>115</c:v>
                </c:pt>
                <c:pt idx="27">
                  <c:v>0</c:v>
                </c:pt>
                <c:pt idx="28">
                  <c:v>25</c:v>
                </c:pt>
                <c:pt idx="29">
                  <c:v>205</c:v>
                </c:pt>
                <c:pt idx="30">
                  <c:v>95</c:v>
                </c:pt>
                <c:pt idx="31">
                  <c:v>95</c:v>
                </c:pt>
                <c:pt idx="32">
                  <c:v>135</c:v>
                </c:pt>
                <c:pt idx="33">
                  <c:v>205</c:v>
                </c:pt>
                <c:pt idx="34">
                  <c:v>130</c:v>
                </c:pt>
                <c:pt idx="35">
                  <c:v>235</c:v>
                </c:pt>
                <c:pt idx="36">
                  <c:v>345</c:v>
                </c:pt>
                <c:pt idx="37">
                  <c:v>525</c:v>
                </c:pt>
                <c:pt idx="38">
                  <c:v>185</c:v>
                </c:pt>
                <c:pt idx="39">
                  <c:v>295</c:v>
                </c:pt>
                <c:pt idx="40">
                  <c:v>85</c:v>
                </c:pt>
                <c:pt idx="41">
                  <c:v>85</c:v>
                </c:pt>
                <c:pt idx="42">
                  <c:v>110</c:v>
                </c:pt>
                <c:pt idx="43">
                  <c:v>145</c:v>
                </c:pt>
                <c:pt idx="44">
                  <c:v>180</c:v>
                </c:pt>
                <c:pt idx="45">
                  <c:v>260</c:v>
                </c:pt>
                <c:pt idx="46">
                  <c:v>5</c:v>
                </c:pt>
                <c:pt idx="47">
                  <c:v>150</c:v>
                </c:pt>
                <c:pt idx="48">
                  <c:v>430</c:v>
                </c:pt>
                <c:pt idx="49">
                  <c:v>85</c:v>
                </c:pt>
              </c:numCache>
            </c:numRef>
          </c:val>
          <c:smooth val="0"/>
          <c:extLst>
            <c:ext xmlns:c16="http://schemas.microsoft.com/office/drawing/2014/chart" uri="{C3380CC4-5D6E-409C-BE32-E72D297353CC}">
              <c16:uniqueId val="{00000000-07D7-4ABD-8C8D-ED5074F6EB67}"/>
            </c:ext>
          </c:extLst>
        </c:ser>
        <c:ser>
          <c:idx val="1"/>
          <c:order val="1"/>
          <c:tx>
            <c:strRef>
              <c:f>'All Control Chart'!$G$4</c:f>
              <c:strCache>
                <c:ptCount val="1"/>
                <c:pt idx="0">
                  <c:v>mRbar</c:v>
                </c:pt>
              </c:strCache>
            </c:strRef>
          </c:tx>
          <c:spPr>
            <a:ln w="22225" cap="rnd" cmpd="sng" algn="ctr">
              <a:solidFill>
                <a:schemeClr val="accent2"/>
              </a:solidFill>
              <a:round/>
            </a:ln>
            <a:effectLst/>
          </c:spPr>
          <c:marker>
            <c:symbol val="none"/>
          </c:marker>
          <c:val>
            <c:numRef>
              <c:f>'All Control Chart'!$G$5:$G$54</c:f>
              <c:numCache>
                <c:formatCode>0.0000</c:formatCode>
                <c:ptCount val="50"/>
                <c:pt idx="0">
                  <c:v>176.69387755102042</c:v>
                </c:pt>
                <c:pt idx="1">
                  <c:v>176.69387755102042</c:v>
                </c:pt>
                <c:pt idx="2">
                  <c:v>176.69387755102042</c:v>
                </c:pt>
                <c:pt idx="3">
                  <c:v>176.69387755102042</c:v>
                </c:pt>
                <c:pt idx="4">
                  <c:v>176.69387755102042</c:v>
                </c:pt>
                <c:pt idx="5">
                  <c:v>176.69387755102042</c:v>
                </c:pt>
                <c:pt idx="6">
                  <c:v>176.69387755102042</c:v>
                </c:pt>
                <c:pt idx="7">
                  <c:v>176.69387755102042</c:v>
                </c:pt>
                <c:pt idx="8">
                  <c:v>176.69387755102042</c:v>
                </c:pt>
                <c:pt idx="9">
                  <c:v>176.69387755102042</c:v>
                </c:pt>
                <c:pt idx="10">
                  <c:v>176.69387755102042</c:v>
                </c:pt>
                <c:pt idx="11">
                  <c:v>176.69387755102042</c:v>
                </c:pt>
                <c:pt idx="12">
                  <c:v>176.69387755102042</c:v>
                </c:pt>
                <c:pt idx="13">
                  <c:v>176.69387755102042</c:v>
                </c:pt>
                <c:pt idx="14">
                  <c:v>176.69387755102042</c:v>
                </c:pt>
                <c:pt idx="15">
                  <c:v>176.69387755102042</c:v>
                </c:pt>
                <c:pt idx="16">
                  <c:v>176.69387755102042</c:v>
                </c:pt>
                <c:pt idx="17">
                  <c:v>176.69387755102042</c:v>
                </c:pt>
                <c:pt idx="18">
                  <c:v>176.69387755102042</c:v>
                </c:pt>
                <c:pt idx="19">
                  <c:v>176.69387755102042</c:v>
                </c:pt>
                <c:pt idx="20">
                  <c:v>176.69387755102042</c:v>
                </c:pt>
                <c:pt idx="21">
                  <c:v>176.69387755102042</c:v>
                </c:pt>
                <c:pt idx="22">
                  <c:v>176.69387755102042</c:v>
                </c:pt>
                <c:pt idx="23">
                  <c:v>176.69387755102042</c:v>
                </c:pt>
                <c:pt idx="24">
                  <c:v>176.69387755102042</c:v>
                </c:pt>
                <c:pt idx="25">
                  <c:v>176.69387755102042</c:v>
                </c:pt>
                <c:pt idx="26">
                  <c:v>176.69387755102042</c:v>
                </c:pt>
                <c:pt idx="27">
                  <c:v>176.69387755102042</c:v>
                </c:pt>
                <c:pt idx="28">
                  <c:v>176.69387755102042</c:v>
                </c:pt>
                <c:pt idx="29">
                  <c:v>176.69387755102042</c:v>
                </c:pt>
                <c:pt idx="30">
                  <c:v>176.69387755102042</c:v>
                </c:pt>
                <c:pt idx="31">
                  <c:v>176.69387755102042</c:v>
                </c:pt>
                <c:pt idx="32">
                  <c:v>176.69387755102042</c:v>
                </c:pt>
                <c:pt idx="33">
                  <c:v>176.69387755102042</c:v>
                </c:pt>
                <c:pt idx="34">
                  <c:v>176.69387755102042</c:v>
                </c:pt>
                <c:pt idx="35">
                  <c:v>176.69387755102042</c:v>
                </c:pt>
                <c:pt idx="36">
                  <c:v>176.69387755102042</c:v>
                </c:pt>
                <c:pt idx="37">
                  <c:v>176.69387755102042</c:v>
                </c:pt>
                <c:pt idx="38">
                  <c:v>176.69387755102042</c:v>
                </c:pt>
                <c:pt idx="39">
                  <c:v>176.69387755102042</c:v>
                </c:pt>
                <c:pt idx="40">
                  <c:v>176.69387755102042</c:v>
                </c:pt>
                <c:pt idx="41">
                  <c:v>176.69387755102042</c:v>
                </c:pt>
                <c:pt idx="42">
                  <c:v>176.69387755102042</c:v>
                </c:pt>
                <c:pt idx="43">
                  <c:v>176.69387755102042</c:v>
                </c:pt>
                <c:pt idx="44">
                  <c:v>176.69387755102042</c:v>
                </c:pt>
                <c:pt idx="45">
                  <c:v>176.69387755102042</c:v>
                </c:pt>
                <c:pt idx="46">
                  <c:v>176.69387755102042</c:v>
                </c:pt>
                <c:pt idx="47">
                  <c:v>176.69387755102042</c:v>
                </c:pt>
                <c:pt idx="48">
                  <c:v>176.69387755102042</c:v>
                </c:pt>
                <c:pt idx="49">
                  <c:v>176.69387755102042</c:v>
                </c:pt>
              </c:numCache>
            </c:numRef>
          </c:val>
          <c:smooth val="0"/>
          <c:extLst>
            <c:ext xmlns:c16="http://schemas.microsoft.com/office/drawing/2014/chart" uri="{C3380CC4-5D6E-409C-BE32-E72D297353CC}">
              <c16:uniqueId val="{00000001-07D7-4ABD-8C8D-ED5074F6EB67}"/>
            </c:ext>
          </c:extLst>
        </c:ser>
        <c:ser>
          <c:idx val="2"/>
          <c:order val="2"/>
          <c:tx>
            <c:strRef>
              <c:f>'All Control Chart'!$H$4</c:f>
              <c:strCache>
                <c:ptCount val="1"/>
                <c:pt idx="0">
                  <c:v>UCL</c:v>
                </c:pt>
              </c:strCache>
            </c:strRef>
          </c:tx>
          <c:spPr>
            <a:ln w="22225" cap="rnd" cmpd="sng" algn="ctr">
              <a:solidFill>
                <a:schemeClr val="accent3"/>
              </a:solidFill>
              <a:round/>
            </a:ln>
            <a:effectLst/>
          </c:spPr>
          <c:marker>
            <c:symbol val="none"/>
          </c:marker>
          <c:val>
            <c:numRef>
              <c:f>'All Control Chart'!$H$5:$H$54</c:f>
              <c:numCache>
                <c:formatCode>General</c:formatCode>
                <c:ptCount val="50"/>
                <c:pt idx="0">
                  <c:v>577.25889795918374</c:v>
                </c:pt>
                <c:pt idx="1">
                  <c:v>577.25889795918374</c:v>
                </c:pt>
                <c:pt idx="2">
                  <c:v>577.25889795918374</c:v>
                </c:pt>
                <c:pt idx="3">
                  <c:v>577.25889795918374</c:v>
                </c:pt>
                <c:pt idx="4">
                  <c:v>577.25889795918374</c:v>
                </c:pt>
                <c:pt idx="5">
                  <c:v>577.25889795918374</c:v>
                </c:pt>
                <c:pt idx="6">
                  <c:v>577.25889795918374</c:v>
                </c:pt>
                <c:pt idx="7">
                  <c:v>577.25889795918374</c:v>
                </c:pt>
                <c:pt idx="8">
                  <c:v>577.25889795918374</c:v>
                </c:pt>
                <c:pt idx="9">
                  <c:v>577.25889795918374</c:v>
                </c:pt>
                <c:pt idx="10">
                  <c:v>577.25889795918374</c:v>
                </c:pt>
                <c:pt idx="11">
                  <c:v>577.25889795918374</c:v>
                </c:pt>
                <c:pt idx="12">
                  <c:v>577.25889795918374</c:v>
                </c:pt>
                <c:pt idx="13">
                  <c:v>577.25889795918374</c:v>
                </c:pt>
                <c:pt idx="14">
                  <c:v>577.25889795918374</c:v>
                </c:pt>
                <c:pt idx="15">
                  <c:v>577.25889795918374</c:v>
                </c:pt>
                <c:pt idx="16">
                  <c:v>577.25889795918374</c:v>
                </c:pt>
                <c:pt idx="17">
                  <c:v>577.25889795918374</c:v>
                </c:pt>
                <c:pt idx="18">
                  <c:v>577.25889795918374</c:v>
                </c:pt>
                <c:pt idx="19">
                  <c:v>577.25889795918374</c:v>
                </c:pt>
                <c:pt idx="20">
                  <c:v>577.25889795918374</c:v>
                </c:pt>
                <c:pt idx="21">
                  <c:v>577.25889795918374</c:v>
                </c:pt>
                <c:pt idx="22">
                  <c:v>577.25889795918374</c:v>
                </c:pt>
                <c:pt idx="23">
                  <c:v>577.25889795918374</c:v>
                </c:pt>
                <c:pt idx="24">
                  <c:v>577.25889795918374</c:v>
                </c:pt>
                <c:pt idx="25">
                  <c:v>577.25889795918374</c:v>
                </c:pt>
                <c:pt idx="26">
                  <c:v>577.25889795918374</c:v>
                </c:pt>
                <c:pt idx="27">
                  <c:v>577.25889795918374</c:v>
                </c:pt>
                <c:pt idx="28">
                  <c:v>577.25889795918374</c:v>
                </c:pt>
                <c:pt idx="29">
                  <c:v>577.25889795918374</c:v>
                </c:pt>
                <c:pt idx="30">
                  <c:v>577.25889795918374</c:v>
                </c:pt>
                <c:pt idx="31">
                  <c:v>577.25889795918374</c:v>
                </c:pt>
                <c:pt idx="32">
                  <c:v>577.25889795918374</c:v>
                </c:pt>
                <c:pt idx="33">
                  <c:v>577.25889795918374</c:v>
                </c:pt>
                <c:pt idx="34">
                  <c:v>577.25889795918374</c:v>
                </c:pt>
                <c:pt idx="35">
                  <c:v>577.25889795918374</c:v>
                </c:pt>
                <c:pt idx="36">
                  <c:v>577.25889795918374</c:v>
                </c:pt>
                <c:pt idx="37">
                  <c:v>577.25889795918374</c:v>
                </c:pt>
                <c:pt idx="38">
                  <c:v>577.25889795918374</c:v>
                </c:pt>
                <c:pt idx="39">
                  <c:v>577.25889795918374</c:v>
                </c:pt>
                <c:pt idx="40">
                  <c:v>577.25889795918374</c:v>
                </c:pt>
                <c:pt idx="41">
                  <c:v>577.25889795918374</c:v>
                </c:pt>
                <c:pt idx="42">
                  <c:v>577.25889795918374</c:v>
                </c:pt>
                <c:pt idx="43">
                  <c:v>577.25889795918374</c:v>
                </c:pt>
                <c:pt idx="44">
                  <c:v>577.25889795918374</c:v>
                </c:pt>
                <c:pt idx="45">
                  <c:v>577.25889795918374</c:v>
                </c:pt>
                <c:pt idx="46">
                  <c:v>577.25889795918374</c:v>
                </c:pt>
                <c:pt idx="47">
                  <c:v>577.25889795918374</c:v>
                </c:pt>
                <c:pt idx="48">
                  <c:v>577.25889795918374</c:v>
                </c:pt>
                <c:pt idx="49">
                  <c:v>577.25889795918374</c:v>
                </c:pt>
              </c:numCache>
            </c:numRef>
          </c:val>
          <c:smooth val="0"/>
          <c:extLst>
            <c:ext xmlns:c16="http://schemas.microsoft.com/office/drawing/2014/chart" uri="{C3380CC4-5D6E-409C-BE32-E72D297353CC}">
              <c16:uniqueId val="{00000002-07D7-4ABD-8C8D-ED5074F6EB67}"/>
            </c:ext>
          </c:extLst>
        </c:ser>
        <c:ser>
          <c:idx val="3"/>
          <c:order val="3"/>
          <c:tx>
            <c:strRef>
              <c:f>'All Control Chart'!$I$4</c:f>
              <c:strCache>
                <c:ptCount val="1"/>
                <c:pt idx="0">
                  <c:v>LCL</c:v>
                </c:pt>
              </c:strCache>
            </c:strRef>
          </c:tx>
          <c:spPr>
            <a:ln w="22225" cap="rnd" cmpd="sng" algn="ctr">
              <a:solidFill>
                <a:schemeClr val="accent4"/>
              </a:solidFill>
              <a:round/>
            </a:ln>
            <a:effectLst/>
          </c:spPr>
          <c:marker>
            <c:symbol val="none"/>
          </c:marker>
          <c:val>
            <c:numRef>
              <c:f>'All Control Chart'!$I$5:$I$54</c:f>
              <c:numCache>
                <c:formatCode>General</c:formatCode>
                <c:ptCount val="5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numCache>
            </c:numRef>
          </c:val>
          <c:smooth val="0"/>
          <c:extLst>
            <c:ext xmlns:c16="http://schemas.microsoft.com/office/drawing/2014/chart" uri="{C3380CC4-5D6E-409C-BE32-E72D297353CC}">
              <c16:uniqueId val="{00000003-07D7-4ABD-8C8D-ED5074F6EB67}"/>
            </c:ext>
          </c:extLst>
        </c:ser>
        <c:dLbls>
          <c:showLegendKey val="0"/>
          <c:showVal val="0"/>
          <c:showCatName val="0"/>
          <c:showSerName val="0"/>
          <c:showPercent val="0"/>
          <c:showBubbleSize val="0"/>
        </c:dLbls>
        <c:dropLines>
          <c:spPr>
            <a:ln w="9525" cap="flat" cmpd="sng" algn="ctr">
              <a:solidFill>
                <a:schemeClr val="dk1">
                  <a:lumMod val="35000"/>
                  <a:lumOff val="65000"/>
                  <a:alpha val="33000"/>
                </a:schemeClr>
              </a:solidFill>
              <a:round/>
            </a:ln>
            <a:effectLst/>
          </c:spPr>
        </c:dropLines>
        <c:smooth val="0"/>
        <c:axId val="1050181839"/>
        <c:axId val="1402103647"/>
      </c:lineChart>
      <c:catAx>
        <c:axId val="1050181839"/>
        <c:scaling>
          <c:orientation val="minMax"/>
        </c:scaling>
        <c:delete val="0"/>
        <c:axPos val="b"/>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spc="20" baseline="0">
                <a:solidFill>
                  <a:schemeClr val="dk1">
                    <a:lumMod val="65000"/>
                    <a:lumOff val="35000"/>
                  </a:schemeClr>
                </a:solidFill>
                <a:latin typeface="+mn-lt"/>
                <a:ea typeface="+mn-ea"/>
                <a:cs typeface="+mn-cs"/>
              </a:defRPr>
            </a:pPr>
            <a:endParaRPr lang="en-US"/>
          </a:p>
        </c:txPr>
        <c:crossAx val="1402103647"/>
        <c:crosses val="autoZero"/>
        <c:auto val="1"/>
        <c:lblAlgn val="ctr"/>
        <c:lblOffset val="100"/>
        <c:noMultiLvlLbl val="0"/>
      </c:catAx>
      <c:valAx>
        <c:axId val="1402103647"/>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spc="20" baseline="0">
                <a:solidFill>
                  <a:schemeClr val="dk1">
                    <a:lumMod val="65000"/>
                    <a:lumOff val="35000"/>
                  </a:schemeClr>
                </a:solidFill>
                <a:latin typeface="+mn-lt"/>
                <a:ea typeface="+mn-ea"/>
                <a:cs typeface="+mn-cs"/>
              </a:defRPr>
            </a:pPr>
            <a:endParaRPr lang="en-US"/>
          </a:p>
        </c:txPr>
        <c:crossAx val="1050181839"/>
        <c:crosses val="autoZero"/>
        <c:crossBetween val="between"/>
      </c:valAx>
      <c:spPr>
        <a:gradFill>
          <a:gsLst>
            <a:gs pos="100000">
              <a:schemeClr val="lt1">
                <a:lumMod val="95000"/>
              </a:schemeClr>
            </a:gs>
            <a:gs pos="0">
              <a:schemeClr val="lt1"/>
            </a:gs>
          </a:gsLst>
          <a:lin ang="5400000" scaled="0"/>
        </a:grad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n-US"/>
        </a:p>
      </c:txPr>
    </c:legend>
    <c:plotVisOnly val="1"/>
    <c:dispBlanksAs val="gap"/>
    <c:showDLblsOverMax val="0"/>
  </c:chart>
  <c:spPr>
    <a:solidFill>
      <a:schemeClr val="lt1"/>
    </a:soli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cap="none" spc="20" baseline="0">
                <a:solidFill>
                  <a:schemeClr val="dk1">
                    <a:lumMod val="50000"/>
                    <a:lumOff val="50000"/>
                  </a:schemeClr>
                </a:solidFill>
                <a:latin typeface="+mn-lt"/>
                <a:ea typeface="+mn-ea"/>
                <a:cs typeface="+mn-cs"/>
              </a:defRPr>
            </a:pPr>
            <a:r>
              <a:rPr lang="en-US"/>
              <a:t>Individual Moving Result Chart</a:t>
            </a:r>
          </a:p>
        </c:rich>
      </c:tx>
      <c:overlay val="0"/>
      <c:spPr>
        <a:noFill/>
        <a:ln>
          <a:noFill/>
        </a:ln>
        <a:effectLst/>
      </c:spPr>
      <c:txPr>
        <a:bodyPr rot="0" spcFirstLastPara="1" vertOverflow="ellipsis" vert="horz" wrap="square" anchor="ctr" anchorCtr="1"/>
        <a:lstStyle/>
        <a:p>
          <a:pPr>
            <a:defRPr sz="1400" b="0" i="0" u="none" strike="noStrike" kern="1200" cap="none" spc="20" baseline="0">
              <a:solidFill>
                <a:schemeClr val="dk1">
                  <a:lumMod val="50000"/>
                  <a:lumOff val="50000"/>
                </a:schemeClr>
              </a:solidFill>
              <a:latin typeface="+mn-lt"/>
              <a:ea typeface="+mn-ea"/>
              <a:cs typeface="+mn-cs"/>
            </a:defRPr>
          </a:pPr>
          <a:endParaRPr lang="en-US"/>
        </a:p>
      </c:txPr>
    </c:title>
    <c:autoTitleDeleted val="0"/>
    <c:plotArea>
      <c:layout>
        <c:manualLayout>
          <c:layoutTarget val="inner"/>
          <c:xMode val="edge"/>
          <c:yMode val="edge"/>
          <c:x val="0.12077537182852144"/>
          <c:y val="0.17171296296296298"/>
          <c:w val="0.84239129483814523"/>
          <c:h val="0.6714577865266842"/>
        </c:manualLayout>
      </c:layout>
      <c:lineChart>
        <c:grouping val="standard"/>
        <c:varyColors val="0"/>
        <c:ser>
          <c:idx val="0"/>
          <c:order val="0"/>
          <c:tx>
            <c:strRef>
              <c:f>'All Control Chart'!$K$4</c:f>
              <c:strCache>
                <c:ptCount val="1"/>
                <c:pt idx="0">
                  <c:v>x</c:v>
                </c:pt>
              </c:strCache>
            </c:strRef>
          </c:tx>
          <c:spPr>
            <a:ln w="22225" cap="rnd" cmpd="sng" algn="ctr">
              <a:solidFill>
                <a:schemeClr val="accent1"/>
              </a:solidFill>
              <a:round/>
            </a:ln>
            <a:effectLst/>
          </c:spPr>
          <c:marker>
            <c:symbol val="none"/>
          </c:marker>
          <c:val>
            <c:numRef>
              <c:f>'All Control Chart'!$K$5:$K$54</c:f>
              <c:numCache>
                <c:formatCode>0.00</c:formatCode>
                <c:ptCount val="50"/>
                <c:pt idx="0">
                  <c:v>62</c:v>
                </c:pt>
                <c:pt idx="1">
                  <c:v>185</c:v>
                </c:pt>
                <c:pt idx="2">
                  <c:v>80</c:v>
                </c:pt>
                <c:pt idx="3">
                  <c:v>310</c:v>
                </c:pt>
                <c:pt idx="4">
                  <c:v>720</c:v>
                </c:pt>
                <c:pt idx="5">
                  <c:v>485</c:v>
                </c:pt>
                <c:pt idx="6">
                  <c:v>640</c:v>
                </c:pt>
                <c:pt idx="7">
                  <c:v>65</c:v>
                </c:pt>
                <c:pt idx="8">
                  <c:v>290</c:v>
                </c:pt>
                <c:pt idx="9">
                  <c:v>320</c:v>
                </c:pt>
                <c:pt idx="10">
                  <c:v>470</c:v>
                </c:pt>
                <c:pt idx="11">
                  <c:v>115</c:v>
                </c:pt>
                <c:pt idx="12">
                  <c:v>30</c:v>
                </c:pt>
                <c:pt idx="13">
                  <c:v>70</c:v>
                </c:pt>
                <c:pt idx="14">
                  <c:v>65</c:v>
                </c:pt>
                <c:pt idx="15">
                  <c:v>305</c:v>
                </c:pt>
                <c:pt idx="16">
                  <c:v>370</c:v>
                </c:pt>
                <c:pt idx="17">
                  <c:v>370</c:v>
                </c:pt>
                <c:pt idx="18">
                  <c:v>5</c:v>
                </c:pt>
                <c:pt idx="19">
                  <c:v>0</c:v>
                </c:pt>
                <c:pt idx="20">
                  <c:v>45</c:v>
                </c:pt>
                <c:pt idx="21">
                  <c:v>290</c:v>
                </c:pt>
                <c:pt idx="22">
                  <c:v>615</c:v>
                </c:pt>
                <c:pt idx="23">
                  <c:v>410</c:v>
                </c:pt>
                <c:pt idx="24">
                  <c:v>120</c:v>
                </c:pt>
                <c:pt idx="25">
                  <c:v>145</c:v>
                </c:pt>
                <c:pt idx="26">
                  <c:v>30</c:v>
                </c:pt>
                <c:pt idx="27">
                  <c:v>30</c:v>
                </c:pt>
                <c:pt idx="28">
                  <c:v>5</c:v>
                </c:pt>
                <c:pt idx="29">
                  <c:v>210</c:v>
                </c:pt>
                <c:pt idx="30">
                  <c:v>305</c:v>
                </c:pt>
                <c:pt idx="31">
                  <c:v>210</c:v>
                </c:pt>
                <c:pt idx="32">
                  <c:v>345</c:v>
                </c:pt>
                <c:pt idx="33">
                  <c:v>140</c:v>
                </c:pt>
                <c:pt idx="34">
                  <c:v>270</c:v>
                </c:pt>
                <c:pt idx="35">
                  <c:v>505</c:v>
                </c:pt>
                <c:pt idx="36">
                  <c:v>850</c:v>
                </c:pt>
                <c:pt idx="37">
                  <c:v>325</c:v>
                </c:pt>
                <c:pt idx="38">
                  <c:v>510</c:v>
                </c:pt>
                <c:pt idx="39">
                  <c:v>215</c:v>
                </c:pt>
                <c:pt idx="40">
                  <c:v>130</c:v>
                </c:pt>
                <c:pt idx="41">
                  <c:v>215</c:v>
                </c:pt>
                <c:pt idx="42">
                  <c:v>105</c:v>
                </c:pt>
                <c:pt idx="43">
                  <c:v>250</c:v>
                </c:pt>
                <c:pt idx="44">
                  <c:v>70</c:v>
                </c:pt>
                <c:pt idx="45">
                  <c:v>330</c:v>
                </c:pt>
                <c:pt idx="46">
                  <c:v>335</c:v>
                </c:pt>
                <c:pt idx="47">
                  <c:v>185</c:v>
                </c:pt>
                <c:pt idx="48">
                  <c:v>615</c:v>
                </c:pt>
                <c:pt idx="49">
                  <c:v>530</c:v>
                </c:pt>
              </c:numCache>
            </c:numRef>
          </c:val>
          <c:smooth val="0"/>
          <c:extLst>
            <c:ext xmlns:c16="http://schemas.microsoft.com/office/drawing/2014/chart" uri="{C3380CC4-5D6E-409C-BE32-E72D297353CC}">
              <c16:uniqueId val="{00000000-D188-4F05-B6ED-891A24F08270}"/>
            </c:ext>
          </c:extLst>
        </c:ser>
        <c:ser>
          <c:idx val="1"/>
          <c:order val="1"/>
          <c:tx>
            <c:strRef>
              <c:f>'All Control Chart'!$L$4</c:f>
              <c:strCache>
                <c:ptCount val="1"/>
                <c:pt idx="0">
                  <c:v>x bar</c:v>
                </c:pt>
              </c:strCache>
            </c:strRef>
          </c:tx>
          <c:spPr>
            <a:ln w="22225" cap="rnd" cmpd="sng" algn="ctr">
              <a:solidFill>
                <a:schemeClr val="accent2"/>
              </a:solidFill>
              <a:round/>
            </a:ln>
            <a:effectLst/>
          </c:spPr>
          <c:marker>
            <c:symbol val="none"/>
          </c:marker>
          <c:val>
            <c:numRef>
              <c:f>'All Control Chart'!$L$5:$L$54</c:f>
              <c:numCache>
                <c:formatCode>0.00</c:formatCode>
                <c:ptCount val="50"/>
                <c:pt idx="0">
                  <c:v>265.94</c:v>
                </c:pt>
                <c:pt idx="1">
                  <c:v>265.94</c:v>
                </c:pt>
                <c:pt idx="2">
                  <c:v>265.94</c:v>
                </c:pt>
                <c:pt idx="3">
                  <c:v>265.94</c:v>
                </c:pt>
                <c:pt idx="4">
                  <c:v>265.94</c:v>
                </c:pt>
                <c:pt idx="5">
                  <c:v>265.94</c:v>
                </c:pt>
                <c:pt idx="6">
                  <c:v>265.94</c:v>
                </c:pt>
                <c:pt idx="7">
                  <c:v>265.94</c:v>
                </c:pt>
                <c:pt idx="8">
                  <c:v>265.94</c:v>
                </c:pt>
                <c:pt idx="9">
                  <c:v>265.94</c:v>
                </c:pt>
                <c:pt idx="10">
                  <c:v>265.94</c:v>
                </c:pt>
                <c:pt idx="11">
                  <c:v>265.94</c:v>
                </c:pt>
                <c:pt idx="12">
                  <c:v>265.94</c:v>
                </c:pt>
                <c:pt idx="13">
                  <c:v>265.94</c:v>
                </c:pt>
                <c:pt idx="14">
                  <c:v>265.94</c:v>
                </c:pt>
                <c:pt idx="15">
                  <c:v>265.94</c:v>
                </c:pt>
                <c:pt idx="16">
                  <c:v>265.94</c:v>
                </c:pt>
                <c:pt idx="17">
                  <c:v>265.94</c:v>
                </c:pt>
                <c:pt idx="18">
                  <c:v>265.94</c:v>
                </c:pt>
                <c:pt idx="19">
                  <c:v>265.94</c:v>
                </c:pt>
                <c:pt idx="20">
                  <c:v>265.94</c:v>
                </c:pt>
                <c:pt idx="21">
                  <c:v>265.94</c:v>
                </c:pt>
                <c:pt idx="22">
                  <c:v>265.94</c:v>
                </c:pt>
                <c:pt idx="23">
                  <c:v>265.94</c:v>
                </c:pt>
                <c:pt idx="24">
                  <c:v>265.94</c:v>
                </c:pt>
                <c:pt idx="25">
                  <c:v>265.94</c:v>
                </c:pt>
                <c:pt idx="26">
                  <c:v>265.94</c:v>
                </c:pt>
                <c:pt idx="27">
                  <c:v>265.94</c:v>
                </c:pt>
                <c:pt idx="28">
                  <c:v>265.94</c:v>
                </c:pt>
                <c:pt idx="29">
                  <c:v>265.94</c:v>
                </c:pt>
                <c:pt idx="30">
                  <c:v>265.94</c:v>
                </c:pt>
                <c:pt idx="31">
                  <c:v>265.94</c:v>
                </c:pt>
                <c:pt idx="32">
                  <c:v>265.94</c:v>
                </c:pt>
                <c:pt idx="33">
                  <c:v>265.94</c:v>
                </c:pt>
                <c:pt idx="34">
                  <c:v>265.94</c:v>
                </c:pt>
                <c:pt idx="35">
                  <c:v>265.94</c:v>
                </c:pt>
                <c:pt idx="36">
                  <c:v>265.94</c:v>
                </c:pt>
                <c:pt idx="37">
                  <c:v>265.94</c:v>
                </c:pt>
                <c:pt idx="38">
                  <c:v>265.94</c:v>
                </c:pt>
                <c:pt idx="39">
                  <c:v>265.94</c:v>
                </c:pt>
                <c:pt idx="40">
                  <c:v>265.94</c:v>
                </c:pt>
                <c:pt idx="41">
                  <c:v>265.94</c:v>
                </c:pt>
                <c:pt idx="42">
                  <c:v>265.94</c:v>
                </c:pt>
                <c:pt idx="43">
                  <c:v>265.94</c:v>
                </c:pt>
                <c:pt idx="44">
                  <c:v>265.94</c:v>
                </c:pt>
                <c:pt idx="45">
                  <c:v>265.94</c:v>
                </c:pt>
                <c:pt idx="46">
                  <c:v>265.94</c:v>
                </c:pt>
                <c:pt idx="47">
                  <c:v>265.94</c:v>
                </c:pt>
                <c:pt idx="48">
                  <c:v>265.94</c:v>
                </c:pt>
                <c:pt idx="49">
                  <c:v>265.94</c:v>
                </c:pt>
              </c:numCache>
            </c:numRef>
          </c:val>
          <c:smooth val="0"/>
          <c:extLst>
            <c:ext xmlns:c16="http://schemas.microsoft.com/office/drawing/2014/chart" uri="{C3380CC4-5D6E-409C-BE32-E72D297353CC}">
              <c16:uniqueId val="{00000001-D188-4F05-B6ED-891A24F08270}"/>
            </c:ext>
          </c:extLst>
        </c:ser>
        <c:ser>
          <c:idx val="2"/>
          <c:order val="2"/>
          <c:tx>
            <c:strRef>
              <c:f>'All Control Chart'!$M$4</c:f>
              <c:strCache>
                <c:ptCount val="1"/>
                <c:pt idx="0">
                  <c:v>UCL</c:v>
                </c:pt>
              </c:strCache>
            </c:strRef>
          </c:tx>
          <c:spPr>
            <a:ln w="22225" cap="rnd" cmpd="sng" algn="ctr">
              <a:solidFill>
                <a:schemeClr val="accent3"/>
              </a:solidFill>
              <a:round/>
            </a:ln>
            <a:effectLst/>
          </c:spPr>
          <c:marker>
            <c:symbol val="none"/>
          </c:marker>
          <c:val>
            <c:numRef>
              <c:f>'All Control Chart'!$M$5:$M$54</c:f>
              <c:numCache>
                <c:formatCode>0.00</c:formatCode>
                <c:ptCount val="50"/>
                <c:pt idx="0">
                  <c:v>735.9457142857143</c:v>
                </c:pt>
                <c:pt idx="1">
                  <c:v>735.9457142857143</c:v>
                </c:pt>
                <c:pt idx="2">
                  <c:v>735.9457142857143</c:v>
                </c:pt>
                <c:pt idx="3">
                  <c:v>735.9457142857143</c:v>
                </c:pt>
                <c:pt idx="4">
                  <c:v>735.9457142857143</c:v>
                </c:pt>
                <c:pt idx="5">
                  <c:v>735.9457142857143</c:v>
                </c:pt>
                <c:pt idx="6">
                  <c:v>735.9457142857143</c:v>
                </c:pt>
                <c:pt idx="7">
                  <c:v>735.9457142857143</c:v>
                </c:pt>
                <c:pt idx="8">
                  <c:v>735.9457142857143</c:v>
                </c:pt>
                <c:pt idx="9">
                  <c:v>735.9457142857143</c:v>
                </c:pt>
                <c:pt idx="10">
                  <c:v>735.9457142857143</c:v>
                </c:pt>
                <c:pt idx="11">
                  <c:v>735.9457142857143</c:v>
                </c:pt>
                <c:pt idx="12">
                  <c:v>735.9457142857143</c:v>
                </c:pt>
                <c:pt idx="13">
                  <c:v>735.9457142857143</c:v>
                </c:pt>
                <c:pt idx="14">
                  <c:v>735.9457142857143</c:v>
                </c:pt>
                <c:pt idx="15">
                  <c:v>735.9457142857143</c:v>
                </c:pt>
                <c:pt idx="16">
                  <c:v>735.9457142857143</c:v>
                </c:pt>
                <c:pt idx="17">
                  <c:v>735.9457142857143</c:v>
                </c:pt>
                <c:pt idx="18">
                  <c:v>735.9457142857143</c:v>
                </c:pt>
                <c:pt idx="19">
                  <c:v>735.9457142857143</c:v>
                </c:pt>
                <c:pt idx="20">
                  <c:v>735.9457142857143</c:v>
                </c:pt>
                <c:pt idx="21">
                  <c:v>735.9457142857143</c:v>
                </c:pt>
                <c:pt idx="22">
                  <c:v>735.9457142857143</c:v>
                </c:pt>
                <c:pt idx="23">
                  <c:v>735.9457142857143</c:v>
                </c:pt>
                <c:pt idx="24">
                  <c:v>735.9457142857143</c:v>
                </c:pt>
                <c:pt idx="25">
                  <c:v>735.9457142857143</c:v>
                </c:pt>
                <c:pt idx="26">
                  <c:v>735.9457142857143</c:v>
                </c:pt>
                <c:pt idx="27">
                  <c:v>735.9457142857143</c:v>
                </c:pt>
                <c:pt idx="28">
                  <c:v>735.9457142857143</c:v>
                </c:pt>
                <c:pt idx="29">
                  <c:v>735.9457142857143</c:v>
                </c:pt>
                <c:pt idx="30">
                  <c:v>735.9457142857143</c:v>
                </c:pt>
                <c:pt idx="31">
                  <c:v>735.9457142857143</c:v>
                </c:pt>
                <c:pt idx="32">
                  <c:v>735.9457142857143</c:v>
                </c:pt>
                <c:pt idx="33">
                  <c:v>735.9457142857143</c:v>
                </c:pt>
                <c:pt idx="34">
                  <c:v>735.9457142857143</c:v>
                </c:pt>
                <c:pt idx="35">
                  <c:v>735.9457142857143</c:v>
                </c:pt>
                <c:pt idx="36">
                  <c:v>735.9457142857143</c:v>
                </c:pt>
                <c:pt idx="37">
                  <c:v>735.9457142857143</c:v>
                </c:pt>
                <c:pt idx="38">
                  <c:v>735.9457142857143</c:v>
                </c:pt>
                <c:pt idx="39">
                  <c:v>735.9457142857143</c:v>
                </c:pt>
                <c:pt idx="40">
                  <c:v>735.9457142857143</c:v>
                </c:pt>
                <c:pt idx="41">
                  <c:v>735.9457142857143</c:v>
                </c:pt>
                <c:pt idx="42">
                  <c:v>735.9457142857143</c:v>
                </c:pt>
                <c:pt idx="43">
                  <c:v>735.9457142857143</c:v>
                </c:pt>
                <c:pt idx="44">
                  <c:v>735.9457142857143</c:v>
                </c:pt>
                <c:pt idx="45">
                  <c:v>735.9457142857143</c:v>
                </c:pt>
                <c:pt idx="46">
                  <c:v>735.9457142857143</c:v>
                </c:pt>
                <c:pt idx="47">
                  <c:v>735.9457142857143</c:v>
                </c:pt>
                <c:pt idx="48">
                  <c:v>735.9457142857143</c:v>
                </c:pt>
                <c:pt idx="49">
                  <c:v>735.9457142857143</c:v>
                </c:pt>
              </c:numCache>
            </c:numRef>
          </c:val>
          <c:smooth val="0"/>
          <c:extLst>
            <c:ext xmlns:c16="http://schemas.microsoft.com/office/drawing/2014/chart" uri="{C3380CC4-5D6E-409C-BE32-E72D297353CC}">
              <c16:uniqueId val="{00000002-D188-4F05-B6ED-891A24F08270}"/>
            </c:ext>
          </c:extLst>
        </c:ser>
        <c:ser>
          <c:idx val="3"/>
          <c:order val="3"/>
          <c:tx>
            <c:strRef>
              <c:f>'All Control Chart'!$N$4</c:f>
              <c:strCache>
                <c:ptCount val="1"/>
                <c:pt idx="0">
                  <c:v>LCL</c:v>
                </c:pt>
              </c:strCache>
            </c:strRef>
          </c:tx>
          <c:spPr>
            <a:ln w="22225" cap="rnd" cmpd="sng" algn="ctr">
              <a:solidFill>
                <a:schemeClr val="accent4"/>
              </a:solidFill>
              <a:round/>
            </a:ln>
            <a:effectLst/>
          </c:spPr>
          <c:marker>
            <c:symbol val="none"/>
          </c:marker>
          <c:val>
            <c:numRef>
              <c:f>'All Control Chart'!$N$5:$N$54</c:f>
              <c:numCache>
                <c:formatCode>0.00</c:formatCode>
                <c:ptCount val="50"/>
                <c:pt idx="0">
                  <c:v>-204.06571428571436</c:v>
                </c:pt>
                <c:pt idx="1">
                  <c:v>-204.06571428571436</c:v>
                </c:pt>
                <c:pt idx="2">
                  <c:v>-204.06571428571436</c:v>
                </c:pt>
                <c:pt idx="3">
                  <c:v>-204.06571428571436</c:v>
                </c:pt>
                <c:pt idx="4">
                  <c:v>-204.06571428571436</c:v>
                </c:pt>
                <c:pt idx="5">
                  <c:v>-204.06571428571436</c:v>
                </c:pt>
                <c:pt idx="6">
                  <c:v>-204.06571428571436</c:v>
                </c:pt>
                <c:pt idx="7">
                  <c:v>-204.06571428571436</c:v>
                </c:pt>
                <c:pt idx="8">
                  <c:v>-204.06571428571436</c:v>
                </c:pt>
                <c:pt idx="9">
                  <c:v>-204.06571428571436</c:v>
                </c:pt>
                <c:pt idx="10">
                  <c:v>-204.06571428571436</c:v>
                </c:pt>
                <c:pt idx="11">
                  <c:v>-204.06571428571436</c:v>
                </c:pt>
                <c:pt idx="12">
                  <c:v>-204.06571428571436</c:v>
                </c:pt>
                <c:pt idx="13">
                  <c:v>-204.06571428571436</c:v>
                </c:pt>
                <c:pt idx="14">
                  <c:v>-204.06571428571436</c:v>
                </c:pt>
                <c:pt idx="15">
                  <c:v>-204.06571428571436</c:v>
                </c:pt>
                <c:pt idx="16">
                  <c:v>-204.06571428571436</c:v>
                </c:pt>
                <c:pt idx="17">
                  <c:v>-204.06571428571436</c:v>
                </c:pt>
                <c:pt idx="18">
                  <c:v>-204.06571428571436</c:v>
                </c:pt>
                <c:pt idx="19">
                  <c:v>-204.06571428571436</c:v>
                </c:pt>
                <c:pt idx="20">
                  <c:v>-204.06571428571436</c:v>
                </c:pt>
                <c:pt idx="21">
                  <c:v>-204.06571428571436</c:v>
                </c:pt>
                <c:pt idx="22">
                  <c:v>-204.06571428571436</c:v>
                </c:pt>
                <c:pt idx="23">
                  <c:v>-204.06571428571436</c:v>
                </c:pt>
                <c:pt idx="24">
                  <c:v>-204.06571428571436</c:v>
                </c:pt>
                <c:pt idx="25">
                  <c:v>-204.06571428571436</c:v>
                </c:pt>
                <c:pt idx="26">
                  <c:v>-204.06571428571436</c:v>
                </c:pt>
                <c:pt idx="27">
                  <c:v>-204.06571428571436</c:v>
                </c:pt>
                <c:pt idx="28">
                  <c:v>-204.06571428571436</c:v>
                </c:pt>
                <c:pt idx="29">
                  <c:v>-204.06571428571436</c:v>
                </c:pt>
                <c:pt idx="30">
                  <c:v>-204.06571428571436</c:v>
                </c:pt>
                <c:pt idx="31">
                  <c:v>-204.06571428571436</c:v>
                </c:pt>
                <c:pt idx="32">
                  <c:v>-204.06571428571436</c:v>
                </c:pt>
                <c:pt idx="33">
                  <c:v>-204.06571428571436</c:v>
                </c:pt>
                <c:pt idx="34">
                  <c:v>-204.06571428571436</c:v>
                </c:pt>
                <c:pt idx="35">
                  <c:v>-204.06571428571436</c:v>
                </c:pt>
                <c:pt idx="36">
                  <c:v>-204.06571428571436</c:v>
                </c:pt>
                <c:pt idx="37">
                  <c:v>-204.06571428571436</c:v>
                </c:pt>
                <c:pt idx="38">
                  <c:v>-204.06571428571436</c:v>
                </c:pt>
                <c:pt idx="39">
                  <c:v>-204.06571428571436</c:v>
                </c:pt>
                <c:pt idx="40">
                  <c:v>-204.06571428571436</c:v>
                </c:pt>
                <c:pt idx="41">
                  <c:v>-204.06571428571436</c:v>
                </c:pt>
                <c:pt idx="42">
                  <c:v>-204.06571428571436</c:v>
                </c:pt>
                <c:pt idx="43">
                  <c:v>-204.06571428571436</c:v>
                </c:pt>
                <c:pt idx="44">
                  <c:v>-204.06571428571436</c:v>
                </c:pt>
                <c:pt idx="45">
                  <c:v>-204.06571428571436</c:v>
                </c:pt>
                <c:pt idx="46">
                  <c:v>-204.06571428571436</c:v>
                </c:pt>
                <c:pt idx="47">
                  <c:v>-204.06571428571436</c:v>
                </c:pt>
                <c:pt idx="48">
                  <c:v>-204.06571428571436</c:v>
                </c:pt>
                <c:pt idx="49">
                  <c:v>-204.06571428571436</c:v>
                </c:pt>
              </c:numCache>
            </c:numRef>
          </c:val>
          <c:smooth val="0"/>
          <c:extLst>
            <c:ext xmlns:c16="http://schemas.microsoft.com/office/drawing/2014/chart" uri="{C3380CC4-5D6E-409C-BE32-E72D297353CC}">
              <c16:uniqueId val="{00000003-D188-4F05-B6ED-891A24F08270}"/>
            </c:ext>
          </c:extLst>
        </c:ser>
        <c:dLbls>
          <c:showLegendKey val="0"/>
          <c:showVal val="0"/>
          <c:showCatName val="0"/>
          <c:showSerName val="0"/>
          <c:showPercent val="0"/>
          <c:showBubbleSize val="0"/>
        </c:dLbls>
        <c:dropLines>
          <c:spPr>
            <a:ln w="9525" cap="flat" cmpd="sng" algn="ctr">
              <a:solidFill>
                <a:schemeClr val="dk1">
                  <a:lumMod val="35000"/>
                  <a:lumOff val="65000"/>
                  <a:alpha val="33000"/>
                </a:schemeClr>
              </a:solidFill>
              <a:round/>
            </a:ln>
            <a:effectLst/>
          </c:spPr>
        </c:dropLines>
        <c:smooth val="0"/>
        <c:axId val="1085388927"/>
        <c:axId val="1402121999"/>
      </c:lineChart>
      <c:catAx>
        <c:axId val="1085388927"/>
        <c:scaling>
          <c:orientation val="minMax"/>
        </c:scaling>
        <c:delete val="0"/>
        <c:axPos val="b"/>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spc="20" baseline="0">
                <a:solidFill>
                  <a:schemeClr val="dk1">
                    <a:lumMod val="65000"/>
                    <a:lumOff val="35000"/>
                  </a:schemeClr>
                </a:solidFill>
                <a:latin typeface="+mn-lt"/>
                <a:ea typeface="+mn-ea"/>
                <a:cs typeface="+mn-cs"/>
              </a:defRPr>
            </a:pPr>
            <a:endParaRPr lang="en-US"/>
          </a:p>
        </c:txPr>
        <c:crossAx val="1402121999"/>
        <c:crosses val="autoZero"/>
        <c:auto val="1"/>
        <c:lblAlgn val="ctr"/>
        <c:lblOffset val="100"/>
        <c:noMultiLvlLbl val="0"/>
      </c:catAx>
      <c:valAx>
        <c:axId val="1402121999"/>
        <c:scaling>
          <c:orientation val="minMax"/>
        </c:scaling>
        <c:delete val="0"/>
        <c:axPos val="l"/>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spc="20" baseline="0">
                <a:solidFill>
                  <a:schemeClr val="dk1">
                    <a:lumMod val="65000"/>
                    <a:lumOff val="35000"/>
                  </a:schemeClr>
                </a:solidFill>
                <a:latin typeface="+mn-lt"/>
                <a:ea typeface="+mn-ea"/>
                <a:cs typeface="+mn-cs"/>
              </a:defRPr>
            </a:pPr>
            <a:endParaRPr lang="en-US"/>
          </a:p>
        </c:txPr>
        <c:crossAx val="1085388927"/>
        <c:crosses val="autoZero"/>
        <c:crossBetween val="between"/>
      </c:valAx>
      <c:spPr>
        <a:gradFill>
          <a:gsLst>
            <a:gs pos="100000">
              <a:schemeClr val="lt1">
                <a:lumMod val="95000"/>
              </a:schemeClr>
            </a:gs>
            <a:gs pos="0">
              <a:schemeClr val="lt1"/>
            </a:gs>
          </a:gsLst>
          <a:lin ang="5400000" scaled="0"/>
        </a:grad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n-US"/>
        </a:p>
      </c:txPr>
    </c:legend>
    <c:plotVisOnly val="1"/>
    <c:dispBlanksAs val="gap"/>
    <c:showDLblsOverMax val="0"/>
  </c:chart>
  <c:spPr>
    <a:solidFill>
      <a:schemeClr val="lt1"/>
    </a:solid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600" b="0" i="0" u="none" strike="noStrike" kern="1200" spc="70" baseline="0">
              <a:solidFill>
                <a:schemeClr val="dk1">
                  <a:lumMod val="50000"/>
                  <a:lumOff val="50000"/>
                </a:schemeClr>
              </a:solidFill>
              <a:latin typeface="+mn-lt"/>
              <a:ea typeface="+mn-ea"/>
              <a:cs typeface="+mn-cs"/>
            </a:defRPr>
          </a:pPr>
          <a:endParaRPr lang="en-US"/>
        </a:p>
      </c:txPr>
    </c:title>
    <c:autoTitleDeleted val="0"/>
    <c:plotArea>
      <c:layout/>
      <c:scatterChart>
        <c:scatterStyle val="lineMarker"/>
        <c:varyColors val="0"/>
        <c:ser>
          <c:idx val="0"/>
          <c:order val="0"/>
          <c:tx>
            <c:strRef>
              <c:f>'Time Series'!$C$3</c:f>
              <c:strCache>
                <c:ptCount val="1"/>
                <c:pt idx="0">
                  <c:v>Unmapped Minutes / Day</c:v>
                </c:pt>
              </c:strCache>
            </c:strRef>
          </c:tx>
          <c:spPr>
            <a:ln w="28575">
              <a:solidFill>
                <a:schemeClr val="accent1">
                  <a:alpha val="20000"/>
                </a:schemeClr>
              </a:solidFill>
            </a:ln>
            <a:effectLst/>
          </c:spPr>
          <c:marker>
            <c:symbol val="circle"/>
            <c:size val="4"/>
            <c:spPr>
              <a:solidFill>
                <a:schemeClr val="accent1"/>
              </a:solidFill>
              <a:ln w="9525" cap="flat" cmpd="sng" algn="ctr">
                <a:solidFill>
                  <a:schemeClr val="accent1"/>
                </a:solidFill>
                <a:round/>
              </a:ln>
              <a:effectLst/>
            </c:spPr>
          </c:marker>
          <c:trendline>
            <c:spPr>
              <a:ln w="63500" cap="rnd" cmpd="sng" algn="ctr">
                <a:solidFill>
                  <a:srgbClr val="C00000">
                    <a:alpha val="39000"/>
                  </a:srgbClr>
                </a:solidFill>
                <a:round/>
              </a:ln>
              <a:effectLst/>
            </c:spPr>
            <c:trendlineType val="linear"/>
            <c:dispRSqr val="0"/>
            <c:dispEq val="1"/>
            <c:trendlineLbl>
              <c:layout>
                <c:manualLayout>
                  <c:x val="6.4086832895888013E-2"/>
                  <c:y val="-0.41321558763487898"/>
                </c:manualLayout>
              </c:layout>
              <c:numFmt formatCode="General" sourceLinked="0"/>
              <c:spPr>
                <a:noFill/>
                <a:ln>
                  <a:noFill/>
                </a:ln>
                <a:effectLst/>
              </c:spPr>
              <c:txPr>
                <a:bodyPr rot="0" spcFirstLastPara="1" vertOverflow="ellipsis" vert="horz" wrap="square" anchor="ctr" anchorCtr="1"/>
                <a:lstStyle/>
                <a:p>
                  <a:pPr>
                    <a:defRPr sz="1100" b="1" i="0" u="none" strike="noStrike" kern="1200" baseline="0">
                      <a:solidFill>
                        <a:schemeClr val="dk1">
                          <a:lumMod val="50000"/>
                          <a:lumOff val="50000"/>
                        </a:schemeClr>
                      </a:solidFill>
                      <a:latin typeface="+mn-lt"/>
                      <a:ea typeface="+mn-ea"/>
                      <a:cs typeface="+mn-cs"/>
                    </a:defRPr>
                  </a:pPr>
                  <a:endParaRPr lang="en-US"/>
                </a:p>
              </c:txPr>
            </c:trendlineLbl>
          </c:trendline>
          <c:xVal>
            <c:numRef>
              <c:f>'Time Series'!$B$4:$B$53</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52</c:v>
                </c:pt>
                <c:pt idx="49">
                  <c:v>53</c:v>
                </c:pt>
              </c:numCache>
            </c:numRef>
          </c:xVal>
          <c:yVal>
            <c:numRef>
              <c:f>'Time Series'!$C$4:$C$53</c:f>
              <c:numCache>
                <c:formatCode>General</c:formatCode>
                <c:ptCount val="50"/>
                <c:pt idx="0">
                  <c:v>62</c:v>
                </c:pt>
                <c:pt idx="1">
                  <c:v>185</c:v>
                </c:pt>
                <c:pt idx="2">
                  <c:v>80</c:v>
                </c:pt>
                <c:pt idx="3">
                  <c:v>310</c:v>
                </c:pt>
                <c:pt idx="4">
                  <c:v>720</c:v>
                </c:pt>
                <c:pt idx="5">
                  <c:v>485</c:v>
                </c:pt>
                <c:pt idx="6">
                  <c:v>640</c:v>
                </c:pt>
                <c:pt idx="7">
                  <c:v>65</c:v>
                </c:pt>
                <c:pt idx="8">
                  <c:v>290</c:v>
                </c:pt>
                <c:pt idx="9">
                  <c:v>320</c:v>
                </c:pt>
                <c:pt idx="10">
                  <c:v>470</c:v>
                </c:pt>
                <c:pt idx="11">
                  <c:v>115</c:v>
                </c:pt>
                <c:pt idx="12">
                  <c:v>30</c:v>
                </c:pt>
                <c:pt idx="13">
                  <c:v>70</c:v>
                </c:pt>
                <c:pt idx="14">
                  <c:v>65</c:v>
                </c:pt>
                <c:pt idx="15">
                  <c:v>305</c:v>
                </c:pt>
                <c:pt idx="16">
                  <c:v>370</c:v>
                </c:pt>
                <c:pt idx="17">
                  <c:v>370</c:v>
                </c:pt>
                <c:pt idx="18">
                  <c:v>5</c:v>
                </c:pt>
                <c:pt idx="19">
                  <c:v>0</c:v>
                </c:pt>
                <c:pt idx="20">
                  <c:v>45</c:v>
                </c:pt>
                <c:pt idx="21">
                  <c:v>290</c:v>
                </c:pt>
                <c:pt idx="22">
                  <c:v>615</c:v>
                </c:pt>
                <c:pt idx="23">
                  <c:v>410</c:v>
                </c:pt>
                <c:pt idx="24">
                  <c:v>120</c:v>
                </c:pt>
                <c:pt idx="25">
                  <c:v>145</c:v>
                </c:pt>
                <c:pt idx="26">
                  <c:v>30</c:v>
                </c:pt>
                <c:pt idx="27">
                  <c:v>30</c:v>
                </c:pt>
                <c:pt idx="28">
                  <c:v>5</c:v>
                </c:pt>
                <c:pt idx="29">
                  <c:v>210</c:v>
                </c:pt>
                <c:pt idx="30">
                  <c:v>305</c:v>
                </c:pt>
                <c:pt idx="31">
                  <c:v>210</c:v>
                </c:pt>
                <c:pt idx="32">
                  <c:v>345</c:v>
                </c:pt>
                <c:pt idx="33">
                  <c:v>140</c:v>
                </c:pt>
                <c:pt idx="34">
                  <c:v>270</c:v>
                </c:pt>
                <c:pt idx="35">
                  <c:v>505</c:v>
                </c:pt>
                <c:pt idx="36">
                  <c:v>850</c:v>
                </c:pt>
                <c:pt idx="37">
                  <c:v>325</c:v>
                </c:pt>
                <c:pt idx="38">
                  <c:v>510</c:v>
                </c:pt>
                <c:pt idx="39">
                  <c:v>215</c:v>
                </c:pt>
                <c:pt idx="40">
                  <c:v>130</c:v>
                </c:pt>
                <c:pt idx="41">
                  <c:v>215</c:v>
                </c:pt>
                <c:pt idx="42">
                  <c:v>105</c:v>
                </c:pt>
                <c:pt idx="43">
                  <c:v>250</c:v>
                </c:pt>
                <c:pt idx="44">
                  <c:v>70</c:v>
                </c:pt>
                <c:pt idx="45">
                  <c:v>330</c:v>
                </c:pt>
                <c:pt idx="46">
                  <c:v>335</c:v>
                </c:pt>
                <c:pt idx="47">
                  <c:v>185</c:v>
                </c:pt>
                <c:pt idx="48">
                  <c:v>615</c:v>
                </c:pt>
                <c:pt idx="49">
                  <c:v>530</c:v>
                </c:pt>
              </c:numCache>
            </c:numRef>
          </c:yVal>
          <c:smooth val="0"/>
          <c:extLst>
            <c:ext xmlns:c16="http://schemas.microsoft.com/office/drawing/2014/chart" uri="{C3380CC4-5D6E-409C-BE32-E72D297353CC}">
              <c16:uniqueId val="{00000001-48A8-48D7-A540-2ABF16238BD8}"/>
            </c:ext>
          </c:extLst>
        </c:ser>
        <c:dLbls>
          <c:showLegendKey val="0"/>
          <c:showVal val="0"/>
          <c:showCatName val="0"/>
          <c:showSerName val="0"/>
          <c:showPercent val="0"/>
          <c:showBubbleSize val="0"/>
        </c:dLbls>
        <c:axId val="491084031"/>
        <c:axId val="1450809279"/>
      </c:scatterChart>
      <c:valAx>
        <c:axId val="491084031"/>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dk1">
                    <a:lumMod val="50000"/>
                    <a:lumOff val="50000"/>
                  </a:schemeClr>
                </a:solidFill>
                <a:latin typeface="+mn-lt"/>
                <a:ea typeface="+mn-ea"/>
                <a:cs typeface="+mn-cs"/>
              </a:defRPr>
            </a:pPr>
            <a:endParaRPr lang="en-US"/>
          </a:p>
        </c:txPr>
        <c:crossAx val="1450809279"/>
        <c:crosses val="autoZero"/>
        <c:crossBetween val="midCat"/>
      </c:valAx>
      <c:valAx>
        <c:axId val="1450809279"/>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50000"/>
                    <a:lumOff val="50000"/>
                  </a:schemeClr>
                </a:solidFill>
                <a:latin typeface="+mn-lt"/>
                <a:ea typeface="+mn-ea"/>
                <a:cs typeface="+mn-cs"/>
              </a:defRPr>
            </a:pPr>
            <a:endParaRPr lang="en-US"/>
          </a:p>
        </c:txPr>
        <c:crossAx val="491084031"/>
        <c:crosses val="autoZero"/>
        <c:crossBetween val="midCat"/>
      </c:valAx>
      <c:spPr>
        <a:noFill/>
        <a:ln>
          <a:noFill/>
        </a:ln>
        <a:effectLst/>
      </c:spPr>
    </c:plotArea>
    <c:plotVisOnly val="1"/>
    <c:dispBlanksAs val="gap"/>
    <c:showDLblsOverMax val="0"/>
  </c:chart>
  <c:spPr>
    <a:gradFill flip="none" rotWithShape="1">
      <a:gsLst>
        <a:gs pos="100000">
          <a:schemeClr val="lt1">
            <a:lumMod val="95000"/>
          </a:schemeClr>
        </a:gs>
        <a:gs pos="43000">
          <a:schemeClr val="lt1"/>
        </a:gs>
      </a:gsLst>
      <a:path path="circle">
        <a:fillToRect l="50000" t="50000" r="50000" b="50000"/>
      </a:path>
      <a:tileRect/>
    </a:gra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cap="none" spc="20" baseline="0">
                <a:solidFill>
                  <a:schemeClr val="dk1">
                    <a:lumMod val="50000"/>
                    <a:lumOff val="50000"/>
                  </a:schemeClr>
                </a:solidFill>
                <a:latin typeface="+mn-lt"/>
                <a:ea typeface="+mn-ea"/>
                <a:cs typeface="+mn-cs"/>
              </a:defRPr>
            </a:pPr>
            <a:r>
              <a:rPr lang="en-US"/>
              <a:t>Unmapped</a:t>
            </a:r>
            <a:r>
              <a:rPr lang="en-US" baseline="0"/>
              <a:t> Minutes w/ Smoothing</a:t>
            </a:r>
            <a:endParaRPr lang="en-US"/>
          </a:p>
        </c:rich>
      </c:tx>
      <c:overlay val="0"/>
      <c:spPr>
        <a:noFill/>
        <a:ln>
          <a:noFill/>
        </a:ln>
        <a:effectLst/>
      </c:spPr>
      <c:txPr>
        <a:bodyPr rot="0" spcFirstLastPara="1" vertOverflow="ellipsis" vert="horz" wrap="square" anchor="ctr" anchorCtr="1"/>
        <a:lstStyle/>
        <a:p>
          <a:pPr>
            <a:defRPr sz="1400" b="0" i="0" u="none" strike="noStrike" kern="1200" cap="none" spc="20" baseline="0">
              <a:solidFill>
                <a:schemeClr val="dk1">
                  <a:lumMod val="50000"/>
                  <a:lumOff val="50000"/>
                </a:schemeClr>
              </a:solidFill>
              <a:latin typeface="+mn-lt"/>
              <a:ea typeface="+mn-ea"/>
              <a:cs typeface="+mn-cs"/>
            </a:defRPr>
          </a:pPr>
          <a:endParaRPr lang="en-US"/>
        </a:p>
      </c:txPr>
    </c:title>
    <c:autoTitleDeleted val="0"/>
    <c:plotArea>
      <c:layout>
        <c:manualLayout>
          <c:layoutTarget val="inner"/>
          <c:xMode val="edge"/>
          <c:yMode val="edge"/>
          <c:x val="0.10719326714420141"/>
          <c:y val="0.19497792825502408"/>
          <c:w val="0.83855716974247696"/>
          <c:h val="0.67428978837754705"/>
        </c:manualLayout>
      </c:layout>
      <c:lineChart>
        <c:grouping val="standard"/>
        <c:varyColors val="0"/>
        <c:ser>
          <c:idx val="0"/>
          <c:order val="0"/>
          <c:spPr>
            <a:ln w="22225" cap="rnd" cmpd="sng" algn="ctr">
              <a:solidFill>
                <a:schemeClr val="accent1"/>
              </a:solidFill>
              <a:round/>
            </a:ln>
            <a:effectLst/>
          </c:spPr>
          <c:marker>
            <c:symbol val="none"/>
          </c:marker>
          <c:trendline>
            <c:spPr>
              <a:ln w="9525" cap="rnd">
                <a:solidFill>
                  <a:schemeClr val="accent1"/>
                </a:solidFill>
              </a:ln>
              <a:effectLst/>
            </c:spPr>
            <c:trendlineType val="linear"/>
            <c:dispRSqr val="0"/>
            <c:dispEq val="0"/>
          </c:trendline>
          <c:val>
            <c:numRef>
              <c:f>'Time Series'!$E$5:$E$54</c:f>
              <c:numCache>
                <c:formatCode>General</c:formatCode>
                <c:ptCount val="50"/>
                <c:pt idx="0">
                  <c:v>62</c:v>
                </c:pt>
                <c:pt idx="1">
                  <c:v>86.6</c:v>
                </c:pt>
                <c:pt idx="2">
                  <c:v>85.28</c:v>
                </c:pt>
                <c:pt idx="3">
                  <c:v>130.22399999999999</c:v>
                </c:pt>
                <c:pt idx="4">
                  <c:v>248.17919999999998</c:v>
                </c:pt>
                <c:pt idx="5">
                  <c:v>295.54336000000001</c:v>
                </c:pt>
                <c:pt idx="6">
                  <c:v>364.43468800000005</c:v>
                </c:pt>
                <c:pt idx="7">
                  <c:v>304.54775040000004</c:v>
                </c:pt>
                <c:pt idx="8">
                  <c:v>301.63820032000001</c:v>
                </c:pt>
                <c:pt idx="9">
                  <c:v>305.31056025600003</c:v>
                </c:pt>
                <c:pt idx="10">
                  <c:v>338.24844820480007</c:v>
                </c:pt>
                <c:pt idx="11">
                  <c:v>293.59875856384008</c:v>
                </c:pt>
                <c:pt idx="12">
                  <c:v>240.87900685107206</c:v>
                </c:pt>
                <c:pt idx="13">
                  <c:v>206.70320548085766</c:v>
                </c:pt>
                <c:pt idx="14">
                  <c:v>178.36256438468615</c:v>
                </c:pt>
                <c:pt idx="15">
                  <c:v>203.69005150774893</c:v>
                </c:pt>
                <c:pt idx="16">
                  <c:v>236.95204120619917</c:v>
                </c:pt>
                <c:pt idx="17">
                  <c:v>263.56163296495936</c:v>
                </c:pt>
                <c:pt idx="18">
                  <c:v>211.84930637196749</c:v>
                </c:pt>
                <c:pt idx="19">
                  <c:v>169.479445097574</c:v>
                </c:pt>
                <c:pt idx="20">
                  <c:v>144.58355607805922</c:v>
                </c:pt>
                <c:pt idx="21">
                  <c:v>173.66684486244736</c:v>
                </c:pt>
                <c:pt idx="22">
                  <c:v>261.93347588995789</c:v>
                </c:pt>
                <c:pt idx="23">
                  <c:v>291.54678071196633</c:v>
                </c:pt>
                <c:pt idx="24">
                  <c:v>257.23742456957308</c:v>
                </c:pt>
                <c:pt idx="25">
                  <c:v>234.78993965565849</c:v>
                </c:pt>
                <c:pt idx="26">
                  <c:v>193.83195172452679</c:v>
                </c:pt>
                <c:pt idx="27">
                  <c:v>161.06556137962144</c:v>
                </c:pt>
                <c:pt idx="28">
                  <c:v>129.85244910369715</c:v>
                </c:pt>
                <c:pt idx="29">
                  <c:v>145.88195928295772</c:v>
                </c:pt>
                <c:pt idx="30">
                  <c:v>177.7055674263662</c:v>
                </c:pt>
                <c:pt idx="31">
                  <c:v>184.16445394109297</c:v>
                </c:pt>
                <c:pt idx="32">
                  <c:v>216.33156315287439</c:v>
                </c:pt>
                <c:pt idx="33">
                  <c:v>201.06525052229952</c:v>
                </c:pt>
                <c:pt idx="34">
                  <c:v>214.85220041783964</c:v>
                </c:pt>
                <c:pt idx="35">
                  <c:v>272.88176033427169</c:v>
                </c:pt>
                <c:pt idx="36">
                  <c:v>388.30540826741736</c:v>
                </c:pt>
                <c:pt idx="37">
                  <c:v>375.64432661393391</c:v>
                </c:pt>
                <c:pt idx="38">
                  <c:v>402.51546129114712</c:v>
                </c:pt>
                <c:pt idx="39">
                  <c:v>365.01236903291772</c:v>
                </c:pt>
                <c:pt idx="40">
                  <c:v>318.00989522633421</c:v>
                </c:pt>
                <c:pt idx="41">
                  <c:v>297.40791618106738</c:v>
                </c:pt>
                <c:pt idx="42">
                  <c:v>258.92633294485393</c:v>
                </c:pt>
                <c:pt idx="43">
                  <c:v>257.14106635588314</c:v>
                </c:pt>
                <c:pt idx="44">
                  <c:v>219.71285308470652</c:v>
                </c:pt>
                <c:pt idx="45">
                  <c:v>241.77028246776524</c:v>
                </c:pt>
                <c:pt idx="46">
                  <c:v>260.41622597421224</c:v>
                </c:pt>
                <c:pt idx="47">
                  <c:v>245.33298077936979</c:v>
                </c:pt>
                <c:pt idx="48">
                  <c:v>319.26638462349581</c:v>
                </c:pt>
                <c:pt idx="49">
                  <c:v>361.41310769879669</c:v>
                </c:pt>
              </c:numCache>
            </c:numRef>
          </c:val>
          <c:smooth val="0"/>
          <c:extLst>
            <c:ext xmlns:c16="http://schemas.microsoft.com/office/drawing/2014/chart" uri="{C3380CC4-5D6E-409C-BE32-E72D297353CC}">
              <c16:uniqueId val="{00000001-0AB7-46E2-9D0C-9B07DBAE0DD8}"/>
            </c:ext>
          </c:extLst>
        </c:ser>
        <c:dLbls>
          <c:showLegendKey val="0"/>
          <c:showVal val="0"/>
          <c:showCatName val="0"/>
          <c:showSerName val="0"/>
          <c:showPercent val="0"/>
          <c:showBubbleSize val="0"/>
        </c:dLbls>
        <c:dropLines>
          <c:spPr>
            <a:ln w="9525" cap="flat" cmpd="sng" algn="ctr">
              <a:solidFill>
                <a:schemeClr val="dk1">
                  <a:lumMod val="35000"/>
                  <a:lumOff val="65000"/>
                  <a:alpha val="33000"/>
                </a:schemeClr>
              </a:solidFill>
              <a:round/>
            </a:ln>
            <a:effectLst/>
          </c:spPr>
        </c:dropLines>
        <c:smooth val="0"/>
        <c:axId val="1226440223"/>
        <c:axId val="1091230767"/>
      </c:lineChart>
      <c:catAx>
        <c:axId val="1226440223"/>
        <c:scaling>
          <c:orientation val="minMax"/>
        </c:scaling>
        <c:delete val="0"/>
        <c:axPos val="b"/>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spc="20" baseline="0">
                <a:solidFill>
                  <a:schemeClr val="dk1">
                    <a:lumMod val="65000"/>
                    <a:lumOff val="35000"/>
                  </a:schemeClr>
                </a:solidFill>
                <a:latin typeface="+mn-lt"/>
                <a:ea typeface="+mn-ea"/>
                <a:cs typeface="+mn-cs"/>
              </a:defRPr>
            </a:pPr>
            <a:endParaRPr lang="en-US"/>
          </a:p>
        </c:txPr>
        <c:crossAx val="1091230767"/>
        <c:crosses val="autoZero"/>
        <c:auto val="1"/>
        <c:lblAlgn val="ctr"/>
        <c:lblOffset val="100"/>
        <c:noMultiLvlLbl val="0"/>
      </c:catAx>
      <c:valAx>
        <c:axId val="1091230767"/>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spc="20" baseline="0">
                <a:solidFill>
                  <a:schemeClr val="dk1">
                    <a:lumMod val="65000"/>
                    <a:lumOff val="35000"/>
                  </a:schemeClr>
                </a:solidFill>
                <a:latin typeface="+mn-lt"/>
                <a:ea typeface="+mn-ea"/>
                <a:cs typeface="+mn-cs"/>
              </a:defRPr>
            </a:pPr>
            <a:endParaRPr lang="en-US"/>
          </a:p>
        </c:txPr>
        <c:crossAx val="1226440223"/>
        <c:crosses val="autoZero"/>
        <c:crossBetween val="between"/>
      </c:valAx>
      <c:spPr>
        <a:gradFill>
          <a:gsLst>
            <a:gs pos="100000">
              <a:schemeClr val="lt1">
                <a:lumMod val="95000"/>
              </a:schemeClr>
            </a:gs>
            <a:gs pos="0">
              <a:schemeClr val="lt1"/>
            </a:gs>
          </a:gsLst>
          <a:lin ang="5400000" scaled="0"/>
        </a:gradFill>
        <a:ln>
          <a:noFill/>
        </a:ln>
        <a:effectLst/>
      </c:spPr>
    </c:plotArea>
    <c:plotVisOnly val="1"/>
    <c:dispBlanksAs val="gap"/>
    <c:showDLblsOverMax val="0"/>
  </c:chart>
  <c:spPr>
    <a:solidFill>
      <a:schemeClr val="lt1"/>
    </a:solid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cap="none" spc="20" baseline="0">
                <a:solidFill>
                  <a:schemeClr val="dk1">
                    <a:lumMod val="50000"/>
                    <a:lumOff val="50000"/>
                  </a:schemeClr>
                </a:solidFill>
                <a:latin typeface="+mn-lt"/>
                <a:ea typeface="+mn-ea"/>
                <a:cs typeface="+mn-cs"/>
              </a:defRPr>
            </a:pPr>
            <a:r>
              <a:rPr lang="en-US"/>
              <a:t>Smoothing Overlay</a:t>
            </a:r>
          </a:p>
        </c:rich>
      </c:tx>
      <c:overlay val="0"/>
      <c:spPr>
        <a:noFill/>
        <a:ln>
          <a:noFill/>
        </a:ln>
        <a:effectLst/>
      </c:spPr>
      <c:txPr>
        <a:bodyPr rot="0" spcFirstLastPara="1" vertOverflow="ellipsis" vert="horz" wrap="square" anchor="ctr" anchorCtr="1"/>
        <a:lstStyle/>
        <a:p>
          <a:pPr>
            <a:defRPr sz="1400" b="0" i="0" u="none" strike="noStrike" kern="1200" cap="none" spc="20" baseline="0">
              <a:solidFill>
                <a:schemeClr val="dk1">
                  <a:lumMod val="50000"/>
                  <a:lumOff val="50000"/>
                </a:schemeClr>
              </a:solidFill>
              <a:latin typeface="+mn-lt"/>
              <a:ea typeface="+mn-ea"/>
              <a:cs typeface="+mn-cs"/>
            </a:defRPr>
          </a:pPr>
          <a:endParaRPr lang="en-US"/>
        </a:p>
      </c:txPr>
    </c:title>
    <c:autoTitleDeleted val="0"/>
    <c:plotArea>
      <c:layout>
        <c:manualLayout>
          <c:layoutTarget val="inner"/>
          <c:xMode val="edge"/>
          <c:yMode val="edge"/>
          <c:x val="9.2281058617672787E-2"/>
          <c:y val="0.18097222222222226"/>
          <c:w val="0.88669685039370083"/>
          <c:h val="0.61498432487605714"/>
        </c:manualLayout>
      </c:layout>
      <c:lineChart>
        <c:grouping val="standard"/>
        <c:varyColors val="0"/>
        <c:ser>
          <c:idx val="0"/>
          <c:order val="0"/>
          <c:tx>
            <c:v>Actual</c:v>
          </c:tx>
          <c:spPr>
            <a:ln w="22225" cap="rnd" cmpd="sng" algn="ctr">
              <a:solidFill>
                <a:schemeClr val="accent1"/>
              </a:solidFill>
              <a:round/>
            </a:ln>
            <a:effectLst/>
          </c:spPr>
          <c:marker>
            <c:symbol val="none"/>
          </c:marker>
          <c:val>
            <c:numRef>
              <c:f>'Time Series'!$D$5:$D$54</c:f>
              <c:numCache>
                <c:formatCode>General</c:formatCode>
                <c:ptCount val="50"/>
                <c:pt idx="0">
                  <c:v>62</c:v>
                </c:pt>
                <c:pt idx="1">
                  <c:v>185</c:v>
                </c:pt>
                <c:pt idx="2">
                  <c:v>80</c:v>
                </c:pt>
                <c:pt idx="3">
                  <c:v>310</c:v>
                </c:pt>
                <c:pt idx="4">
                  <c:v>720</c:v>
                </c:pt>
                <c:pt idx="5">
                  <c:v>485</c:v>
                </c:pt>
                <c:pt idx="6">
                  <c:v>640</c:v>
                </c:pt>
                <c:pt idx="7">
                  <c:v>65</c:v>
                </c:pt>
                <c:pt idx="8">
                  <c:v>290</c:v>
                </c:pt>
                <c:pt idx="9">
                  <c:v>320</c:v>
                </c:pt>
                <c:pt idx="10">
                  <c:v>470</c:v>
                </c:pt>
                <c:pt idx="11">
                  <c:v>115</c:v>
                </c:pt>
                <c:pt idx="12">
                  <c:v>30</c:v>
                </c:pt>
                <c:pt idx="13">
                  <c:v>70</c:v>
                </c:pt>
                <c:pt idx="14">
                  <c:v>65</c:v>
                </c:pt>
                <c:pt idx="15">
                  <c:v>305</c:v>
                </c:pt>
                <c:pt idx="16">
                  <c:v>370</c:v>
                </c:pt>
                <c:pt idx="17">
                  <c:v>370</c:v>
                </c:pt>
                <c:pt idx="18">
                  <c:v>5</c:v>
                </c:pt>
                <c:pt idx="19">
                  <c:v>0</c:v>
                </c:pt>
                <c:pt idx="20">
                  <c:v>45</c:v>
                </c:pt>
                <c:pt idx="21">
                  <c:v>290</c:v>
                </c:pt>
                <c:pt idx="22">
                  <c:v>615</c:v>
                </c:pt>
                <c:pt idx="23">
                  <c:v>410</c:v>
                </c:pt>
                <c:pt idx="24">
                  <c:v>120</c:v>
                </c:pt>
                <c:pt idx="25">
                  <c:v>145</c:v>
                </c:pt>
                <c:pt idx="26">
                  <c:v>30</c:v>
                </c:pt>
                <c:pt idx="27">
                  <c:v>30</c:v>
                </c:pt>
                <c:pt idx="28">
                  <c:v>5</c:v>
                </c:pt>
                <c:pt idx="29">
                  <c:v>210</c:v>
                </c:pt>
                <c:pt idx="30">
                  <c:v>305</c:v>
                </c:pt>
                <c:pt idx="31">
                  <c:v>210</c:v>
                </c:pt>
                <c:pt idx="32">
                  <c:v>345</c:v>
                </c:pt>
                <c:pt idx="33">
                  <c:v>140</c:v>
                </c:pt>
                <c:pt idx="34">
                  <c:v>270</c:v>
                </c:pt>
                <c:pt idx="35">
                  <c:v>505</c:v>
                </c:pt>
                <c:pt idx="36">
                  <c:v>850</c:v>
                </c:pt>
                <c:pt idx="37">
                  <c:v>325</c:v>
                </c:pt>
                <c:pt idx="38">
                  <c:v>510</c:v>
                </c:pt>
                <c:pt idx="39">
                  <c:v>215</c:v>
                </c:pt>
                <c:pt idx="40">
                  <c:v>130</c:v>
                </c:pt>
                <c:pt idx="41">
                  <c:v>215</c:v>
                </c:pt>
                <c:pt idx="42">
                  <c:v>105</c:v>
                </c:pt>
                <c:pt idx="43">
                  <c:v>250</c:v>
                </c:pt>
                <c:pt idx="44">
                  <c:v>70</c:v>
                </c:pt>
                <c:pt idx="45">
                  <c:v>330</c:v>
                </c:pt>
                <c:pt idx="46">
                  <c:v>335</c:v>
                </c:pt>
                <c:pt idx="47">
                  <c:v>185</c:v>
                </c:pt>
                <c:pt idx="48">
                  <c:v>615</c:v>
                </c:pt>
                <c:pt idx="49">
                  <c:v>530</c:v>
                </c:pt>
              </c:numCache>
            </c:numRef>
          </c:val>
          <c:smooth val="0"/>
          <c:extLst>
            <c:ext xmlns:c16="http://schemas.microsoft.com/office/drawing/2014/chart" uri="{C3380CC4-5D6E-409C-BE32-E72D297353CC}">
              <c16:uniqueId val="{00000000-2CCD-4BF4-9545-5030DDD4F93B}"/>
            </c:ext>
          </c:extLst>
        </c:ser>
        <c:ser>
          <c:idx val="1"/>
          <c:order val="1"/>
          <c:tx>
            <c:v>Forecast</c:v>
          </c:tx>
          <c:spPr>
            <a:ln w="22225" cap="rnd" cmpd="sng" algn="ctr">
              <a:solidFill>
                <a:srgbClr val="C00000"/>
              </a:solidFill>
              <a:round/>
            </a:ln>
            <a:effectLst/>
          </c:spPr>
          <c:marker>
            <c:symbol val="none"/>
          </c:marker>
          <c:val>
            <c:numRef>
              <c:f>'Time Series'!$E$5:$E$54</c:f>
              <c:numCache>
                <c:formatCode>General</c:formatCode>
                <c:ptCount val="50"/>
                <c:pt idx="0">
                  <c:v>62</c:v>
                </c:pt>
                <c:pt idx="1">
                  <c:v>86.6</c:v>
                </c:pt>
                <c:pt idx="2">
                  <c:v>85.28</c:v>
                </c:pt>
                <c:pt idx="3">
                  <c:v>130.22399999999999</c:v>
                </c:pt>
                <c:pt idx="4">
                  <c:v>248.17919999999998</c:v>
                </c:pt>
                <c:pt idx="5">
                  <c:v>295.54336000000001</c:v>
                </c:pt>
                <c:pt idx="6">
                  <c:v>364.43468800000005</c:v>
                </c:pt>
                <c:pt idx="7">
                  <c:v>304.54775040000004</c:v>
                </c:pt>
                <c:pt idx="8">
                  <c:v>301.63820032000001</c:v>
                </c:pt>
                <c:pt idx="9">
                  <c:v>305.31056025600003</c:v>
                </c:pt>
                <c:pt idx="10">
                  <c:v>338.24844820480007</c:v>
                </c:pt>
                <c:pt idx="11">
                  <c:v>293.59875856384008</c:v>
                </c:pt>
                <c:pt idx="12">
                  <c:v>240.87900685107206</c:v>
                </c:pt>
                <c:pt idx="13">
                  <c:v>206.70320548085766</c:v>
                </c:pt>
                <c:pt idx="14">
                  <c:v>178.36256438468615</c:v>
                </c:pt>
                <c:pt idx="15">
                  <c:v>203.69005150774893</c:v>
                </c:pt>
                <c:pt idx="16">
                  <c:v>236.95204120619917</c:v>
                </c:pt>
                <c:pt idx="17">
                  <c:v>263.56163296495936</c:v>
                </c:pt>
                <c:pt idx="18">
                  <c:v>211.84930637196749</c:v>
                </c:pt>
                <c:pt idx="19">
                  <c:v>169.479445097574</c:v>
                </c:pt>
                <c:pt idx="20">
                  <c:v>144.58355607805922</c:v>
                </c:pt>
                <c:pt idx="21">
                  <c:v>173.66684486244736</c:v>
                </c:pt>
                <c:pt idx="22">
                  <c:v>261.93347588995789</c:v>
                </c:pt>
                <c:pt idx="23">
                  <c:v>291.54678071196633</c:v>
                </c:pt>
                <c:pt idx="24">
                  <c:v>257.23742456957308</c:v>
                </c:pt>
                <c:pt idx="25">
                  <c:v>234.78993965565849</c:v>
                </c:pt>
                <c:pt idx="26">
                  <c:v>193.83195172452679</c:v>
                </c:pt>
                <c:pt idx="27">
                  <c:v>161.06556137962144</c:v>
                </c:pt>
                <c:pt idx="28">
                  <c:v>129.85244910369715</c:v>
                </c:pt>
                <c:pt idx="29">
                  <c:v>145.88195928295772</c:v>
                </c:pt>
                <c:pt idx="30">
                  <c:v>177.7055674263662</c:v>
                </c:pt>
                <c:pt idx="31">
                  <c:v>184.16445394109297</c:v>
                </c:pt>
                <c:pt idx="32">
                  <c:v>216.33156315287439</c:v>
                </c:pt>
                <c:pt idx="33">
                  <c:v>201.06525052229952</c:v>
                </c:pt>
                <c:pt idx="34">
                  <c:v>214.85220041783964</c:v>
                </c:pt>
                <c:pt idx="35">
                  <c:v>272.88176033427169</c:v>
                </c:pt>
                <c:pt idx="36">
                  <c:v>388.30540826741736</c:v>
                </c:pt>
                <c:pt idx="37">
                  <c:v>375.64432661393391</c:v>
                </c:pt>
                <c:pt idx="38">
                  <c:v>402.51546129114712</c:v>
                </c:pt>
                <c:pt idx="39">
                  <c:v>365.01236903291772</c:v>
                </c:pt>
                <c:pt idx="40">
                  <c:v>318.00989522633421</c:v>
                </c:pt>
                <c:pt idx="41">
                  <c:v>297.40791618106738</c:v>
                </c:pt>
                <c:pt idx="42">
                  <c:v>258.92633294485393</c:v>
                </c:pt>
                <c:pt idx="43">
                  <c:v>257.14106635588314</c:v>
                </c:pt>
                <c:pt idx="44">
                  <c:v>219.71285308470652</c:v>
                </c:pt>
                <c:pt idx="45">
                  <c:v>241.77028246776524</c:v>
                </c:pt>
                <c:pt idx="46">
                  <c:v>260.41622597421224</c:v>
                </c:pt>
                <c:pt idx="47">
                  <c:v>245.33298077936979</c:v>
                </c:pt>
                <c:pt idx="48">
                  <c:v>319.26638462349581</c:v>
                </c:pt>
                <c:pt idx="49">
                  <c:v>361.41310769879669</c:v>
                </c:pt>
              </c:numCache>
            </c:numRef>
          </c:val>
          <c:smooth val="0"/>
          <c:extLst>
            <c:ext xmlns:c16="http://schemas.microsoft.com/office/drawing/2014/chart" uri="{C3380CC4-5D6E-409C-BE32-E72D297353CC}">
              <c16:uniqueId val="{00000001-2CCD-4BF4-9545-5030DDD4F93B}"/>
            </c:ext>
          </c:extLst>
        </c:ser>
        <c:dLbls>
          <c:showLegendKey val="0"/>
          <c:showVal val="0"/>
          <c:showCatName val="0"/>
          <c:showSerName val="0"/>
          <c:showPercent val="0"/>
          <c:showBubbleSize val="0"/>
        </c:dLbls>
        <c:dropLines>
          <c:spPr>
            <a:ln w="9525" cap="flat" cmpd="sng" algn="ctr">
              <a:solidFill>
                <a:schemeClr val="dk1">
                  <a:lumMod val="35000"/>
                  <a:lumOff val="65000"/>
                  <a:alpha val="33000"/>
                </a:schemeClr>
              </a:solidFill>
              <a:round/>
            </a:ln>
            <a:effectLst/>
          </c:spPr>
        </c:dropLines>
        <c:smooth val="0"/>
        <c:axId val="1239413039"/>
        <c:axId val="1450815727"/>
      </c:lineChart>
      <c:catAx>
        <c:axId val="1239413039"/>
        <c:scaling>
          <c:orientation val="minMax"/>
        </c:scaling>
        <c:delete val="0"/>
        <c:axPos val="b"/>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spc="20" baseline="0">
                <a:solidFill>
                  <a:schemeClr val="dk1">
                    <a:lumMod val="65000"/>
                    <a:lumOff val="35000"/>
                  </a:schemeClr>
                </a:solidFill>
                <a:latin typeface="+mn-lt"/>
                <a:ea typeface="+mn-ea"/>
                <a:cs typeface="+mn-cs"/>
              </a:defRPr>
            </a:pPr>
            <a:endParaRPr lang="en-US"/>
          </a:p>
        </c:txPr>
        <c:crossAx val="1450815727"/>
        <c:crosses val="autoZero"/>
        <c:auto val="1"/>
        <c:lblAlgn val="ctr"/>
        <c:lblOffset val="100"/>
        <c:noMultiLvlLbl val="0"/>
      </c:catAx>
      <c:valAx>
        <c:axId val="1450815727"/>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spc="20" baseline="0">
                <a:solidFill>
                  <a:schemeClr val="dk1">
                    <a:lumMod val="65000"/>
                    <a:lumOff val="35000"/>
                  </a:schemeClr>
                </a:solidFill>
                <a:latin typeface="+mn-lt"/>
                <a:ea typeface="+mn-ea"/>
                <a:cs typeface="+mn-cs"/>
              </a:defRPr>
            </a:pPr>
            <a:endParaRPr lang="en-US"/>
          </a:p>
        </c:txPr>
        <c:crossAx val="1239413039"/>
        <c:crosses val="autoZero"/>
        <c:crossBetween val="between"/>
      </c:valAx>
      <c:spPr>
        <a:gradFill>
          <a:gsLst>
            <a:gs pos="100000">
              <a:schemeClr val="lt1">
                <a:lumMod val="95000"/>
              </a:schemeClr>
            </a:gs>
            <a:gs pos="0">
              <a:schemeClr val="lt1"/>
            </a:gs>
          </a:gsLst>
          <a:lin ang="5400000" scaled="0"/>
        </a:grad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n-US"/>
        </a:p>
      </c:txPr>
    </c:legend>
    <c:plotVisOnly val="1"/>
    <c:dispBlanksAs val="gap"/>
    <c:showDLblsOverMax val="0"/>
  </c:chart>
  <c:spPr>
    <a:solidFill>
      <a:schemeClr val="lt1"/>
    </a:solid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cap="none" spc="20" baseline="0">
                <a:solidFill>
                  <a:schemeClr val="dk1">
                    <a:lumMod val="50000"/>
                    <a:lumOff val="50000"/>
                  </a:schemeClr>
                </a:solidFill>
                <a:latin typeface="+mn-lt"/>
                <a:ea typeface="+mn-ea"/>
                <a:cs typeface="+mn-cs"/>
              </a:defRPr>
            </a:pPr>
            <a:r>
              <a:rPr lang="en-US"/>
              <a:t>Forecast with Moving Average</a:t>
            </a:r>
          </a:p>
        </c:rich>
      </c:tx>
      <c:overlay val="0"/>
      <c:spPr>
        <a:noFill/>
        <a:ln>
          <a:noFill/>
        </a:ln>
        <a:effectLst/>
      </c:spPr>
      <c:txPr>
        <a:bodyPr rot="0" spcFirstLastPara="1" vertOverflow="ellipsis" vert="horz" wrap="square" anchor="ctr" anchorCtr="1"/>
        <a:lstStyle/>
        <a:p>
          <a:pPr>
            <a:defRPr sz="1400" b="0" i="0" u="none" strike="noStrike" kern="1200" cap="none" spc="20" baseline="0">
              <a:solidFill>
                <a:schemeClr val="dk1">
                  <a:lumMod val="50000"/>
                  <a:lumOff val="50000"/>
                </a:schemeClr>
              </a:solidFill>
              <a:latin typeface="+mn-lt"/>
              <a:ea typeface="+mn-ea"/>
              <a:cs typeface="+mn-cs"/>
            </a:defRPr>
          </a:pPr>
          <a:endParaRPr lang="en-US"/>
        </a:p>
      </c:txPr>
    </c:title>
    <c:autoTitleDeleted val="0"/>
    <c:plotArea>
      <c:layout/>
      <c:lineChart>
        <c:grouping val="standard"/>
        <c:varyColors val="0"/>
        <c:ser>
          <c:idx val="0"/>
          <c:order val="0"/>
          <c:tx>
            <c:v>Actual</c:v>
          </c:tx>
          <c:spPr>
            <a:ln w="22225" cap="rnd" cmpd="sng" algn="ctr">
              <a:solidFill>
                <a:schemeClr val="accent1"/>
              </a:solidFill>
              <a:round/>
            </a:ln>
            <a:effectLst/>
          </c:spPr>
          <c:marker>
            <c:symbol val="none"/>
          </c:marker>
          <c:val>
            <c:numRef>
              <c:f>'Time Series'!$D$9:$D$54</c:f>
              <c:numCache>
                <c:formatCode>General</c:formatCode>
                <c:ptCount val="46"/>
                <c:pt idx="0">
                  <c:v>720</c:v>
                </c:pt>
                <c:pt idx="1">
                  <c:v>485</c:v>
                </c:pt>
                <c:pt idx="2">
                  <c:v>640</c:v>
                </c:pt>
                <c:pt idx="3">
                  <c:v>65</c:v>
                </c:pt>
                <c:pt idx="4">
                  <c:v>290</c:v>
                </c:pt>
                <c:pt idx="5">
                  <c:v>320</c:v>
                </c:pt>
                <c:pt idx="6">
                  <c:v>470</c:v>
                </c:pt>
                <c:pt idx="7">
                  <c:v>115</c:v>
                </c:pt>
                <c:pt idx="8">
                  <c:v>30</c:v>
                </c:pt>
                <c:pt idx="9">
                  <c:v>70</c:v>
                </c:pt>
                <c:pt idx="10">
                  <c:v>65</c:v>
                </c:pt>
                <c:pt idx="11">
                  <c:v>305</c:v>
                </c:pt>
                <c:pt idx="12">
                  <c:v>370</c:v>
                </c:pt>
                <c:pt idx="13">
                  <c:v>370</c:v>
                </c:pt>
                <c:pt idx="14">
                  <c:v>5</c:v>
                </c:pt>
                <c:pt idx="15">
                  <c:v>0</c:v>
                </c:pt>
                <c:pt idx="16">
                  <c:v>45</c:v>
                </c:pt>
                <c:pt idx="17">
                  <c:v>290</c:v>
                </c:pt>
                <c:pt idx="18">
                  <c:v>615</c:v>
                </c:pt>
                <c:pt idx="19">
                  <c:v>410</c:v>
                </c:pt>
                <c:pt idx="20">
                  <c:v>120</c:v>
                </c:pt>
                <c:pt idx="21">
                  <c:v>145</c:v>
                </c:pt>
                <c:pt idx="22">
                  <c:v>30</c:v>
                </c:pt>
                <c:pt idx="23">
                  <c:v>30</c:v>
                </c:pt>
                <c:pt idx="24">
                  <c:v>5</c:v>
                </c:pt>
                <c:pt idx="25">
                  <c:v>210</c:v>
                </c:pt>
                <c:pt idx="26">
                  <c:v>305</c:v>
                </c:pt>
                <c:pt idx="27">
                  <c:v>210</c:v>
                </c:pt>
                <c:pt idx="28">
                  <c:v>345</c:v>
                </c:pt>
                <c:pt idx="29">
                  <c:v>140</c:v>
                </c:pt>
                <c:pt idx="30">
                  <c:v>270</c:v>
                </c:pt>
                <c:pt idx="31">
                  <c:v>505</c:v>
                </c:pt>
                <c:pt idx="32">
                  <c:v>850</c:v>
                </c:pt>
                <c:pt idx="33">
                  <c:v>325</c:v>
                </c:pt>
                <c:pt idx="34">
                  <c:v>510</c:v>
                </c:pt>
                <c:pt idx="35">
                  <c:v>215</c:v>
                </c:pt>
                <c:pt idx="36">
                  <c:v>130</c:v>
                </c:pt>
                <c:pt idx="37">
                  <c:v>215</c:v>
                </c:pt>
                <c:pt idx="38">
                  <c:v>105</c:v>
                </c:pt>
                <c:pt idx="39">
                  <c:v>250</c:v>
                </c:pt>
                <c:pt idx="40">
                  <c:v>70</c:v>
                </c:pt>
                <c:pt idx="41">
                  <c:v>330</c:v>
                </c:pt>
                <c:pt idx="42">
                  <c:v>335</c:v>
                </c:pt>
                <c:pt idx="43">
                  <c:v>185</c:v>
                </c:pt>
                <c:pt idx="44">
                  <c:v>615</c:v>
                </c:pt>
                <c:pt idx="45">
                  <c:v>530</c:v>
                </c:pt>
              </c:numCache>
            </c:numRef>
          </c:val>
          <c:smooth val="0"/>
          <c:extLst>
            <c:ext xmlns:c16="http://schemas.microsoft.com/office/drawing/2014/chart" uri="{C3380CC4-5D6E-409C-BE32-E72D297353CC}">
              <c16:uniqueId val="{00000000-173B-4AE0-A8CB-95AE37D438A2}"/>
            </c:ext>
          </c:extLst>
        </c:ser>
        <c:ser>
          <c:idx val="1"/>
          <c:order val="1"/>
          <c:tx>
            <c:v>Forecast</c:v>
          </c:tx>
          <c:spPr>
            <a:ln w="22225" cap="rnd" cmpd="sng" algn="ctr">
              <a:solidFill>
                <a:srgbClr val="00B050"/>
              </a:solidFill>
              <a:round/>
            </a:ln>
            <a:effectLst/>
          </c:spPr>
          <c:marker>
            <c:symbol val="none"/>
          </c:marker>
          <c:val>
            <c:numRef>
              <c:f>'Time Series'!$G$9:$G$54</c:f>
              <c:numCache>
                <c:formatCode>General</c:formatCode>
                <c:ptCount val="46"/>
                <c:pt idx="0">
                  <c:v>271.39999999999998</c:v>
                </c:pt>
                <c:pt idx="1">
                  <c:v>356</c:v>
                </c:pt>
                <c:pt idx="2">
                  <c:v>447</c:v>
                </c:pt>
                <c:pt idx="3">
                  <c:v>444</c:v>
                </c:pt>
                <c:pt idx="4">
                  <c:v>440</c:v>
                </c:pt>
                <c:pt idx="5">
                  <c:v>360</c:v>
                </c:pt>
                <c:pt idx="6">
                  <c:v>357</c:v>
                </c:pt>
                <c:pt idx="7">
                  <c:v>252</c:v>
                </c:pt>
                <c:pt idx="8">
                  <c:v>245</c:v>
                </c:pt>
                <c:pt idx="9">
                  <c:v>201</c:v>
                </c:pt>
                <c:pt idx="10">
                  <c:v>150</c:v>
                </c:pt>
                <c:pt idx="11">
                  <c:v>117</c:v>
                </c:pt>
                <c:pt idx="12">
                  <c:v>168</c:v>
                </c:pt>
                <c:pt idx="13">
                  <c:v>236</c:v>
                </c:pt>
                <c:pt idx="14">
                  <c:v>223</c:v>
                </c:pt>
                <c:pt idx="15">
                  <c:v>210</c:v>
                </c:pt>
                <c:pt idx="16">
                  <c:v>158</c:v>
                </c:pt>
                <c:pt idx="17">
                  <c:v>142</c:v>
                </c:pt>
                <c:pt idx="18">
                  <c:v>191</c:v>
                </c:pt>
                <c:pt idx="19">
                  <c:v>272</c:v>
                </c:pt>
                <c:pt idx="20">
                  <c:v>296</c:v>
                </c:pt>
                <c:pt idx="21">
                  <c:v>316</c:v>
                </c:pt>
                <c:pt idx="22">
                  <c:v>264</c:v>
                </c:pt>
                <c:pt idx="23">
                  <c:v>147</c:v>
                </c:pt>
                <c:pt idx="24">
                  <c:v>66</c:v>
                </c:pt>
                <c:pt idx="25">
                  <c:v>84</c:v>
                </c:pt>
                <c:pt idx="26">
                  <c:v>116</c:v>
                </c:pt>
                <c:pt idx="27">
                  <c:v>152</c:v>
                </c:pt>
                <c:pt idx="28">
                  <c:v>215</c:v>
                </c:pt>
                <c:pt idx="29">
                  <c:v>242</c:v>
                </c:pt>
                <c:pt idx="30">
                  <c:v>254</c:v>
                </c:pt>
                <c:pt idx="31">
                  <c:v>294</c:v>
                </c:pt>
                <c:pt idx="32">
                  <c:v>422</c:v>
                </c:pt>
                <c:pt idx="33">
                  <c:v>418</c:v>
                </c:pt>
                <c:pt idx="34">
                  <c:v>492</c:v>
                </c:pt>
                <c:pt idx="35">
                  <c:v>481</c:v>
                </c:pt>
                <c:pt idx="36">
                  <c:v>406</c:v>
                </c:pt>
                <c:pt idx="37">
                  <c:v>279</c:v>
                </c:pt>
                <c:pt idx="38">
                  <c:v>235</c:v>
                </c:pt>
                <c:pt idx="39">
                  <c:v>183</c:v>
                </c:pt>
                <c:pt idx="40">
                  <c:v>154</c:v>
                </c:pt>
                <c:pt idx="41">
                  <c:v>194</c:v>
                </c:pt>
                <c:pt idx="42">
                  <c:v>218</c:v>
                </c:pt>
                <c:pt idx="43">
                  <c:v>234</c:v>
                </c:pt>
                <c:pt idx="44">
                  <c:v>307</c:v>
                </c:pt>
                <c:pt idx="45">
                  <c:v>399</c:v>
                </c:pt>
              </c:numCache>
            </c:numRef>
          </c:val>
          <c:smooth val="0"/>
          <c:extLst>
            <c:ext xmlns:c16="http://schemas.microsoft.com/office/drawing/2014/chart" uri="{C3380CC4-5D6E-409C-BE32-E72D297353CC}">
              <c16:uniqueId val="{00000001-173B-4AE0-A8CB-95AE37D438A2}"/>
            </c:ext>
          </c:extLst>
        </c:ser>
        <c:dLbls>
          <c:showLegendKey val="0"/>
          <c:showVal val="0"/>
          <c:showCatName val="0"/>
          <c:showSerName val="0"/>
          <c:showPercent val="0"/>
          <c:showBubbleSize val="0"/>
        </c:dLbls>
        <c:dropLines>
          <c:spPr>
            <a:ln w="9525" cap="flat" cmpd="sng" algn="ctr">
              <a:solidFill>
                <a:schemeClr val="dk1">
                  <a:lumMod val="35000"/>
                  <a:lumOff val="65000"/>
                  <a:alpha val="33000"/>
                </a:schemeClr>
              </a:solidFill>
              <a:round/>
            </a:ln>
            <a:effectLst/>
          </c:spPr>
        </c:dropLines>
        <c:smooth val="0"/>
        <c:axId val="1040197663"/>
        <c:axId val="1450855407"/>
      </c:lineChart>
      <c:catAx>
        <c:axId val="1040197663"/>
        <c:scaling>
          <c:orientation val="minMax"/>
        </c:scaling>
        <c:delete val="0"/>
        <c:axPos val="b"/>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spc="20" baseline="0">
                <a:solidFill>
                  <a:schemeClr val="dk1">
                    <a:lumMod val="65000"/>
                    <a:lumOff val="35000"/>
                  </a:schemeClr>
                </a:solidFill>
                <a:latin typeface="+mn-lt"/>
                <a:ea typeface="+mn-ea"/>
                <a:cs typeface="+mn-cs"/>
              </a:defRPr>
            </a:pPr>
            <a:endParaRPr lang="en-US"/>
          </a:p>
        </c:txPr>
        <c:crossAx val="1450855407"/>
        <c:crosses val="autoZero"/>
        <c:auto val="1"/>
        <c:lblAlgn val="ctr"/>
        <c:lblOffset val="100"/>
        <c:noMultiLvlLbl val="0"/>
      </c:catAx>
      <c:valAx>
        <c:axId val="1450855407"/>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spc="20" baseline="0">
                <a:solidFill>
                  <a:schemeClr val="dk1">
                    <a:lumMod val="65000"/>
                    <a:lumOff val="35000"/>
                  </a:schemeClr>
                </a:solidFill>
                <a:latin typeface="+mn-lt"/>
                <a:ea typeface="+mn-ea"/>
                <a:cs typeface="+mn-cs"/>
              </a:defRPr>
            </a:pPr>
            <a:endParaRPr lang="en-US"/>
          </a:p>
        </c:txPr>
        <c:crossAx val="1040197663"/>
        <c:crosses val="autoZero"/>
        <c:crossBetween val="between"/>
      </c:valAx>
      <c:spPr>
        <a:gradFill>
          <a:gsLst>
            <a:gs pos="100000">
              <a:schemeClr val="lt1">
                <a:lumMod val="95000"/>
              </a:schemeClr>
            </a:gs>
            <a:gs pos="0">
              <a:schemeClr val="lt1"/>
            </a:gs>
          </a:gsLst>
          <a:lin ang="5400000" scaled="0"/>
        </a:grad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n-US"/>
        </a:p>
      </c:txPr>
    </c:legend>
    <c:plotVisOnly val="1"/>
    <c:dispBlanksAs val="gap"/>
    <c:showDLblsOverMax val="0"/>
  </c:chart>
  <c:spPr>
    <a:solidFill>
      <a:schemeClr val="lt1"/>
    </a:solidFill>
    <a:ln>
      <a:noFill/>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[Data_Collection.xlsx]Pareto!$A$37:$A$57</cx:f>
        <cx:lvl ptCount="21">
          <cx:pt idx="0">Flex</cx:pt>
          <cx:pt idx="1">Sleep</cx:pt>
          <cx:pt idx="2">Shower</cx:pt>
          <cx:pt idx="3">Dress</cx:pt>
          <cx:pt idx="4">Lunch_Prep</cx:pt>
          <cx:pt idx="5">Breakfast</cx:pt>
          <cx:pt idx="6">Commute_1</cx:pt>
          <cx:pt idx="7">Commute_2</cx:pt>
          <cx:pt idx="8">Commute_3</cx:pt>
          <cx:pt idx="9">Commute_4</cx:pt>
          <cx:pt idx="10">Work_1</cx:pt>
          <cx:pt idx="11">Work_2</cx:pt>
          <cx:pt idx="12">Dinner_Prep</cx:pt>
          <cx:pt idx="13">Cooking</cx:pt>
          <cx:pt idx="14">Dinner</cx:pt>
          <cx:pt idx="15">Clean_Up</cx:pt>
          <cx:pt idx="16">Hygiene</cx:pt>
          <cx:pt idx="17">Childcare</cx:pt>
          <cx:pt idx="18">Chores</cx:pt>
          <cx:pt idx="19">Study</cx:pt>
          <cx:pt idx="20">Family_Time</cx:pt>
        </cx:lvl>
      </cx:strDim>
      <cx:numDim type="val">
        <cx:f>[Data_Collection.xlsx]Pareto!$B$37:$B$57</cx:f>
        <cx:lvl ptCount="21" formatCode="General">
          <cx:pt idx="0">6657</cx:pt>
          <cx:pt idx="1">11790</cx:pt>
          <cx:pt idx="2">545</cx:pt>
          <cx:pt idx="3">310</cx:pt>
          <cx:pt idx="4">480</cx:pt>
          <cx:pt idx="5">340</cx:pt>
          <cx:pt idx="6">1018</cx:pt>
          <cx:pt idx="7">645</cx:pt>
          <cx:pt idx="8">675</cx:pt>
          <cx:pt idx="9">650</cx:pt>
          <cx:pt idx="10">5530</cx:pt>
          <cx:pt idx="11">2700</cx:pt>
          <cx:pt idx="12">750</cx:pt>
          <cx:pt idx="13">685</cx:pt>
          <cx:pt idx="14">570</cx:pt>
          <cx:pt idx="15">335</cx:pt>
          <cx:pt idx="16">305</cx:pt>
          <cx:pt idx="17">2200</cx:pt>
          <cx:pt idx="18">620</cx:pt>
          <cx:pt idx="19">5400</cx:pt>
          <cx:pt idx="20">995</cx:pt>
        </cx:lvl>
      </cx:numDim>
    </cx:data>
  </cx:chartData>
  <cx:chart>
    <cx:title pos="t" align="ctr" overlay="0">
      <cx:tx>
        <cx:txData>
          <cx:v>Proportionate Time Expenditure</cx:v>
        </cx:txData>
      </cx:tx>
      <cx:txPr>
        <a:bodyPr spcFirstLastPara="1" vertOverflow="ellipsis" horzOverflow="overflow" wrap="square" lIns="0" tIns="0" rIns="0" bIns="0" anchor="ctr" anchorCtr="1"/>
        <a:lstStyle/>
        <a:p>
          <a:pPr algn="ctr" rtl="0">
            <a:defRPr/>
          </a:pPr>
          <a:r>
            <a:rPr lang="en-US" sz="1800" b="1" i="0" u="none" strike="noStrike" baseline="0">
              <a:solidFill>
                <a:sysClr val="windowText" lastClr="000000">
                  <a:lumMod val="75000"/>
                  <a:lumOff val="25000"/>
                </a:sysClr>
              </a:solidFill>
              <a:latin typeface="Calibri" panose="020F0502020204030204"/>
            </a:rPr>
            <a:t>Proportionate Time Expenditure</a:t>
          </a:r>
        </a:p>
      </cx:txPr>
    </cx:title>
    <cx:plotArea>
      <cx:plotAreaRegion>
        <cx:series layoutId="clusteredColumn" uniqueId="{FD93C5D1-C150-43FE-A6A9-BB599ACB5659}">
          <cx:dataPt idx="3">
            <cx:spPr>
              <a:gradFill>
                <a:gsLst>
                  <a:gs pos="51000">
                    <a:srgbClr val="4472C4">
                      <a:lumMod val="5000"/>
                      <a:lumOff val="95000"/>
                    </a:srgbClr>
                  </a:gs>
                  <a:gs pos="74000">
                    <a:srgbClr val="4472C4">
                      <a:lumMod val="45000"/>
                      <a:lumOff val="55000"/>
                    </a:srgbClr>
                  </a:gs>
                  <a:gs pos="83000">
                    <a:srgbClr val="4472C4">
                      <a:lumMod val="45000"/>
                      <a:lumOff val="55000"/>
                    </a:srgbClr>
                  </a:gs>
                  <a:gs pos="0">
                    <a:srgbClr val="FFC000">
                      <a:lumMod val="75000"/>
                    </a:srgbClr>
                  </a:gs>
                </a:gsLst>
                <a:lin ang="5400000" scaled="1"/>
              </a:gradFill>
            </cx:spPr>
          </cx:dataPt>
          <cx:dataPt idx="5">
            <cx:spPr>
              <a:gradFill>
                <a:gsLst>
                  <a:gs pos="51000">
                    <a:srgbClr val="4472C4">
                      <a:lumMod val="5000"/>
                      <a:lumOff val="95000"/>
                    </a:srgbClr>
                  </a:gs>
                  <a:gs pos="74000">
                    <a:srgbClr val="4472C4">
                      <a:lumMod val="45000"/>
                      <a:lumOff val="55000"/>
                    </a:srgbClr>
                  </a:gs>
                  <a:gs pos="83000">
                    <a:srgbClr val="4472C4">
                      <a:lumMod val="45000"/>
                      <a:lumOff val="55000"/>
                    </a:srgbClr>
                  </a:gs>
                  <a:gs pos="0">
                    <a:srgbClr val="FFC000">
                      <a:lumMod val="75000"/>
                    </a:srgbClr>
                  </a:gs>
                </a:gsLst>
                <a:lin ang="5400000" scaled="1"/>
              </a:gradFill>
            </cx:spPr>
          </cx:dataPt>
          <cx:dataPt idx="7">
            <cx:spPr>
              <a:gradFill>
                <a:gsLst>
                  <a:gs pos="68000">
                    <a:srgbClr val="4472C4">
                      <a:lumMod val="5000"/>
                      <a:lumOff val="95000"/>
                    </a:srgbClr>
                  </a:gs>
                  <a:gs pos="84000">
                    <a:srgbClr val="4472C4">
                      <a:lumMod val="45000"/>
                      <a:lumOff val="55000"/>
                    </a:srgbClr>
                  </a:gs>
                  <a:gs pos="96000">
                    <a:srgbClr val="4472C4">
                      <a:lumMod val="45000"/>
                      <a:lumOff val="55000"/>
                    </a:srgbClr>
                  </a:gs>
                  <a:gs pos="0">
                    <a:srgbClr val="FFC000">
                      <a:lumMod val="75000"/>
                    </a:srgbClr>
                  </a:gs>
                </a:gsLst>
                <a:lin ang="5400000" scaled="1"/>
              </a:gradFill>
            </cx:spPr>
          </cx:dataPt>
          <cx:dataPt idx="8">
            <cx:spPr>
              <a:gradFill>
                <a:gsLst>
                  <a:gs pos="68000">
                    <a:srgbClr val="4472C4">
                      <a:lumMod val="5000"/>
                      <a:lumOff val="95000"/>
                    </a:srgbClr>
                  </a:gs>
                  <a:gs pos="53000">
                    <a:srgbClr val="4472C4">
                      <a:lumMod val="45000"/>
                      <a:lumOff val="55000"/>
                    </a:srgbClr>
                  </a:gs>
                  <a:gs pos="100000">
                    <a:srgbClr val="4472C4">
                      <a:lumMod val="45000"/>
                      <a:lumOff val="55000"/>
                    </a:srgbClr>
                  </a:gs>
                  <a:gs pos="0">
                    <a:srgbClr val="FFC000">
                      <a:lumMod val="75000"/>
                    </a:srgbClr>
                  </a:gs>
                </a:gsLst>
                <a:lin ang="5400000" scaled="1"/>
              </a:gradFill>
            </cx:spPr>
          </cx:dataPt>
          <cx:dataPt idx="9">
            <cx:spPr>
              <a:gradFill>
                <a:gsLst>
                  <a:gs pos="78000">
                    <a:srgbClr val="4472C4">
                      <a:lumMod val="5000"/>
                      <a:lumOff val="95000"/>
                    </a:srgbClr>
                  </a:gs>
                  <a:gs pos="53000">
                    <a:srgbClr val="4472C4">
                      <a:lumMod val="45000"/>
                      <a:lumOff val="55000"/>
                    </a:srgbClr>
                  </a:gs>
                  <a:gs pos="100000">
                    <a:srgbClr val="4472C4">
                      <a:lumMod val="45000"/>
                      <a:lumOff val="55000"/>
                    </a:srgbClr>
                  </a:gs>
                  <a:gs pos="0">
                    <a:srgbClr val="FFC000">
                      <a:lumMod val="75000"/>
                    </a:srgbClr>
                  </a:gs>
                </a:gsLst>
                <a:lin ang="5400000" scaled="1"/>
              </a:gradFill>
            </cx:spPr>
          </cx:dataPt>
          <cx:dataLabels pos="inEnd">
            <cx:txPr>
              <a:bodyPr spcFirstLastPara="1" vertOverflow="ellipsis" horzOverflow="overflow" wrap="square" lIns="0" tIns="0" rIns="0" bIns="0" anchor="ctr" anchorCtr="1"/>
              <a:lstStyle/>
              <a:p>
                <a:pPr algn="ctr" rtl="0">
                  <a:defRPr sz="1000" b="1">
                    <a:solidFill>
                      <a:schemeClr val="bg1"/>
                    </a:solidFill>
                  </a:defRPr>
                </a:pPr>
                <a:endParaRPr lang="en-US" sz="1000" b="1" i="0" u="none" strike="noStrike" baseline="0">
                  <a:solidFill>
                    <a:schemeClr val="bg1"/>
                  </a:solidFill>
                  <a:latin typeface="Calibri" panose="020F0502020204030204"/>
                </a:endParaRPr>
              </a:p>
            </cx:txPr>
            <cx:visibility seriesName="0" categoryName="0" value="1"/>
          </cx:dataLabels>
          <cx:dataId val="0"/>
          <cx:layoutPr>
            <cx:aggregation/>
          </cx:layoutPr>
          <cx:axisId val="1"/>
        </cx:series>
        <cx:series layoutId="paretoLine" ownerIdx="0" uniqueId="{F8C559FB-126B-480C-84A9-EDF7E789D476}">
          <cx:spPr>
            <a:ln>
              <a:solidFill>
                <a:srgbClr val="C00000"/>
              </a:solidFill>
            </a:ln>
          </cx:spPr>
          <cx:axisId val="2"/>
        </cx:series>
      </cx:plotAreaRegion>
      <cx:axis id="0">
        <cx:catScaling gapWidth="0"/>
        <cx:tickLabels/>
      </cx:axis>
      <cx:axis id="1" hidden="1">
        <cx:valScaling/>
        <cx:majorGridlines/>
        <cx:tickLabels/>
      </cx:axis>
      <cx:axis id="2">
        <cx:valScaling max="1" min="0"/>
        <cx:units unit="percentage"/>
        <cx:tickLabels/>
      </cx:axis>
    </cx:plotArea>
  </cx:chart>
</cx:chartSpace>
</file>

<file path=ppt/charts/chartEx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[Data_Collection.xlsx]Pareto!$A$65:$A$77</cx:f>
        <cx:lvl ptCount="13">
          <cx:pt idx="0">Shower</cx:pt>
          <cx:pt idx="1">Dress</cx:pt>
          <cx:pt idx="2">Lunch_Prep</cx:pt>
          <cx:pt idx="3">Breakfast</cx:pt>
          <cx:pt idx="4">Dinner_Prep</cx:pt>
          <cx:pt idx="5">Cooking</cx:pt>
          <cx:pt idx="6">Dinner</cx:pt>
          <cx:pt idx="7">Clean_Up</cx:pt>
          <cx:pt idx="8">Hygiene</cx:pt>
          <cx:pt idx="9">Childcare</cx:pt>
          <cx:pt idx="10">Chores</cx:pt>
          <cx:pt idx="11">Study</cx:pt>
          <cx:pt idx="12">Family_Time</cx:pt>
        </cx:lvl>
      </cx:strDim>
      <cx:numDim type="val">
        <cx:f>[Data_Collection.xlsx]Pareto!$B$65:$B$77</cx:f>
        <cx:lvl ptCount="13" formatCode="General">
          <cx:pt idx="0">545</cx:pt>
          <cx:pt idx="1">310</cx:pt>
          <cx:pt idx="2">480</cx:pt>
          <cx:pt idx="3">340</cx:pt>
          <cx:pt idx="4">750</cx:pt>
          <cx:pt idx="5">685</cx:pt>
          <cx:pt idx="6">570</cx:pt>
          <cx:pt idx="7">335</cx:pt>
          <cx:pt idx="8">305</cx:pt>
          <cx:pt idx="9">2200</cx:pt>
          <cx:pt idx="10">620</cx:pt>
          <cx:pt idx="11">5400</cx:pt>
          <cx:pt idx="12">995</cx:pt>
        </cx:lvl>
      </cx:numDim>
    </cx:data>
  </cx:chartData>
  <cx:chart>
    <cx:title pos="t" align="ctr" overlay="0">
      <cx:tx>
        <cx:txData>
          <cx:v>Factors we can control</cx:v>
        </cx:txData>
      </cx:tx>
      <cx:txPr>
        <a:bodyPr spcFirstLastPara="1" vertOverflow="ellipsis" horzOverflow="overflow" wrap="square" lIns="0" tIns="0" rIns="0" bIns="0" anchor="ctr" anchorCtr="1"/>
        <a:lstStyle/>
        <a:p>
          <a:pPr algn="ctr" rtl="0">
            <a:defRPr/>
          </a:pPr>
          <a:r>
            <a:rPr lang="en-US" sz="1800" b="1" i="0" u="none" strike="noStrike" baseline="0">
              <a:solidFill>
                <a:sysClr val="windowText" lastClr="000000">
                  <a:lumMod val="75000"/>
                  <a:lumOff val="25000"/>
                </a:sysClr>
              </a:solidFill>
              <a:latin typeface="Calibri" panose="020F0502020204030204"/>
            </a:rPr>
            <a:t>Factors we can control</a:t>
          </a:r>
        </a:p>
      </cx:txPr>
    </cx:title>
    <cx:plotArea>
      <cx:plotAreaRegion>
        <cx:series layoutId="clusteredColumn" uniqueId="{E950AD42-6D0D-4942-B785-C4DB88CC07BF}">
          <cx:dataLabels pos="inEnd">
            <cx:txPr>
              <a:bodyPr spcFirstLastPara="1" vertOverflow="ellipsis" horzOverflow="overflow" wrap="square" lIns="0" tIns="0" rIns="0" bIns="0" anchor="ctr" anchorCtr="1"/>
              <a:lstStyle/>
              <a:p>
                <a:pPr algn="ctr" rtl="0">
                  <a:defRPr sz="1100" b="1">
                    <a:solidFill>
                      <a:schemeClr val="bg1">
                        <a:lumMod val="95000"/>
                      </a:schemeClr>
                    </a:solidFill>
                  </a:defRPr>
                </a:pPr>
                <a:endParaRPr lang="en-US" sz="1100" b="1" i="0" u="none" strike="noStrike" baseline="0">
                  <a:solidFill>
                    <a:schemeClr val="bg1">
                      <a:lumMod val="95000"/>
                    </a:schemeClr>
                  </a:solidFill>
                  <a:latin typeface="Calibri" panose="020F0502020204030204"/>
                </a:endParaRPr>
              </a:p>
            </cx:txPr>
            <cx:visibility seriesName="0" categoryName="0" value="1"/>
          </cx:dataLabels>
          <cx:dataId val="0"/>
          <cx:layoutPr>
            <cx:aggregation/>
          </cx:layoutPr>
          <cx:axisId val="1"/>
        </cx:series>
        <cx:series layoutId="paretoLine" ownerIdx="0" uniqueId="{223A29C9-B2A6-4ABC-AD78-8543B317A7AA}">
          <cx:spPr>
            <a:ln>
              <a:solidFill>
                <a:srgbClr val="C00000"/>
              </a:solidFill>
            </a:ln>
          </cx:spPr>
          <cx:axisId val="2"/>
        </cx:series>
      </cx:plotAreaRegion>
      <cx:axis id="0">
        <cx:catScaling gapWidth="0"/>
        <cx:tickLabels/>
      </cx:axis>
      <cx:axis id="1" hidden="1">
        <cx:valScaling/>
        <cx:majorGridlines/>
        <cx:tickLabels/>
      </cx:axis>
      <cx:axis id="2">
        <cx:valScaling max="1" min="0"/>
        <cx:units unit="percentage"/>
        <cx:tickLabels/>
      </cx:axis>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68">
  <cs:axisTitle>
    <cs:lnRef idx="0"/>
    <cs:fillRef idx="0"/>
    <cs:effectRef idx="0"/>
    <cs:fontRef idx="minor">
      <a:schemeClr val="dk1">
        <a:lumMod val="75000"/>
        <a:lumOff val="25000"/>
      </a:schemeClr>
    </cs:fontRef>
    <cs:defRPr sz="9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cs:chartArea>
  <cs:dataLabel>
    <cs:lnRef idx="0"/>
    <cs:fillRef idx="0"/>
    <cs:effectRef idx="0"/>
    <cs:fontRef idx="minor">
      <a:schemeClr val="dk1"/>
    </cs:fontRef>
    <cs:defRPr sz="900"/>
  </cs:dataLabel>
  <cs:dataLabelCallout>
    <cs:lnRef idx="0"/>
    <cs:fillRef idx="0"/>
    <cs:effectRef idx="0"/>
    <cs:fontRef idx="minor">
      <a:schemeClr val="lt1"/>
    </cs:fontRef>
    <cs:spPr>
      <a:solidFill>
        <a:schemeClr val="dk1">
          <a:lumMod val="65000"/>
          <a:lumOff val="35000"/>
          <a:alpha val="75000"/>
        </a:schemeClr>
      </a:solidFill>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2857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75000"/>
            <a:lumOff val="25000"/>
          </a:schemeClr>
        </a:solidFill>
      </a:ln>
    </cs:spPr>
    <cs:defRPr sz="9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lumOff val="10000"/>
              </a:schemeClr>
            </a:gs>
            <a:gs pos="0">
              <a:schemeClr val="lt1">
                <a:lumMod val="75000"/>
                <a:alpha val="36000"/>
                <a:lumOff val="10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cs:seriesAxis>
  <cs:seriesLine>
    <cs:lnRef idx="0"/>
    <cs:fillRef idx="0"/>
    <cs:effectRef idx="0"/>
    <cs:fontRef idx="minor">
      <a:schemeClr val="dk1"/>
    </cs:fontRef>
    <cs:spPr>
      <a:ln w="9525" cap="flat">
        <a:solidFill>
          <a:schemeClr val="bg1">
            <a:lumMod val="50000"/>
          </a:schemeClr>
        </a:solidFill>
        <a:round/>
      </a:ln>
    </cs:spPr>
  </cs:seriesLine>
  <cs:title>
    <cs:lnRef idx="0"/>
    <cs:fillRef idx="0"/>
    <cs:effectRef idx="0"/>
    <cs:fontRef idx="minor">
      <a:schemeClr val="dk1">
        <a:lumMod val="75000"/>
        <a:lumOff val="25000"/>
      </a:schemeClr>
    </cs:fontRef>
    <cs:defRPr sz="1800" b="1"/>
  </cs:title>
  <cs:trendline>
    <cs:lnRef idx="0"/>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75000"/>
        <a:lumOff val="25000"/>
      </a:schemeClr>
    </cs:fontRef>
    <cs:defRPr sz="9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defRPr sz="9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368">
  <cs:axisTitle>
    <cs:lnRef idx="0"/>
    <cs:fillRef idx="0"/>
    <cs:effectRef idx="0"/>
    <cs:fontRef idx="minor">
      <a:schemeClr val="dk1">
        <a:lumMod val="75000"/>
        <a:lumOff val="25000"/>
      </a:schemeClr>
    </cs:fontRef>
    <cs:defRPr sz="9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cs:chartArea>
  <cs:dataLabel>
    <cs:lnRef idx="0"/>
    <cs:fillRef idx="0"/>
    <cs:effectRef idx="0"/>
    <cs:fontRef idx="minor">
      <a:schemeClr val="dk1"/>
    </cs:fontRef>
    <cs:defRPr sz="900"/>
  </cs:dataLabel>
  <cs:dataLabelCallout>
    <cs:lnRef idx="0"/>
    <cs:fillRef idx="0"/>
    <cs:effectRef idx="0"/>
    <cs:fontRef idx="minor">
      <a:schemeClr val="lt1"/>
    </cs:fontRef>
    <cs:spPr>
      <a:solidFill>
        <a:schemeClr val="dk1">
          <a:lumMod val="65000"/>
          <a:lumOff val="35000"/>
          <a:alpha val="75000"/>
        </a:schemeClr>
      </a:solidFill>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2857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75000"/>
            <a:lumOff val="25000"/>
          </a:schemeClr>
        </a:solidFill>
      </a:ln>
    </cs:spPr>
    <cs:defRPr sz="9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lumOff val="10000"/>
              </a:schemeClr>
            </a:gs>
            <a:gs pos="0">
              <a:schemeClr val="lt1">
                <a:lumMod val="75000"/>
                <a:alpha val="36000"/>
                <a:lumOff val="10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cs:seriesAxis>
  <cs:seriesLine>
    <cs:lnRef idx="0"/>
    <cs:fillRef idx="0"/>
    <cs:effectRef idx="0"/>
    <cs:fontRef idx="minor">
      <a:schemeClr val="dk1"/>
    </cs:fontRef>
    <cs:spPr>
      <a:ln w="9525" cap="flat">
        <a:solidFill>
          <a:schemeClr val="bg1">
            <a:lumMod val="50000"/>
          </a:schemeClr>
        </a:solidFill>
        <a:round/>
      </a:ln>
    </cs:spPr>
  </cs:seriesLine>
  <cs:title>
    <cs:lnRef idx="0"/>
    <cs:fillRef idx="0"/>
    <cs:effectRef idx="0"/>
    <cs:fontRef idx="minor">
      <a:schemeClr val="dk1">
        <a:lumMod val="75000"/>
        <a:lumOff val="25000"/>
      </a:schemeClr>
    </cs:fontRef>
    <cs:defRPr sz="1800" b="1"/>
  </cs:title>
  <cs:trendline>
    <cs:lnRef idx="0"/>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75000"/>
        <a:lumOff val="25000"/>
      </a:schemeClr>
    </cs:fontRef>
    <cs:defRPr sz="9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defRPr sz="9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30">
  <cs:axisTitle>
    <cs:lnRef idx="0"/>
    <cs:fillRef idx="0"/>
    <cs:effectRef idx="0"/>
    <cs:fontRef idx="minor">
      <a:schemeClr val="dk1">
        <a:lumMod val="65000"/>
        <a:lumOff val="35000"/>
      </a:schemeClr>
    </cs:fontRef>
    <cs:defRPr sz="900" kern="1200" cap="all"/>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b="0" kern="1200" spc="20" baseline="0"/>
  </cs:categoryAxis>
  <cs:chartArea mods="allowNoLineOverride">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65000"/>
        <a:lumOff val="3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0"/>
    <cs:effectRef idx="0"/>
    <cs:fontRef idx="minor">
      <a:schemeClr val="dk1"/>
    </cs:fontRef>
    <cs:spPr>
      <a:ln w="22225" cap="rnd" cmpd="sng" algn="ctr">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cap="flat" cmpd="sng" algn="ctr">
        <a:solidFill>
          <a:schemeClr val="phClr"/>
        </a:solidFill>
        <a:round/>
      </a:ln>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dk1">
            <a:lumMod val="65000"/>
            <a:lumOff val="35000"/>
          </a:schemeClr>
        </a:solidFill>
      </a:ln>
    </cs:spPr>
  </cs:downBar>
  <cs:dropLine>
    <cs:lnRef idx="0"/>
    <cs:fillRef idx="0"/>
    <cs:effectRef idx="0"/>
    <cs:fontRef idx="minor">
      <a:schemeClr val="dk1"/>
    </cs:fontRef>
    <cs:spPr>
      <a:ln w="9525" cap="flat" cmpd="sng" algn="ctr">
        <a:solidFill>
          <a:schemeClr val="dk1">
            <a:lumMod val="35000"/>
            <a:lumOff val="65000"/>
            <a:alpha val="33000"/>
          </a:schemeClr>
        </a:solidFill>
        <a:round/>
      </a:ln>
    </cs:spPr>
  </cs:dropLine>
  <cs:errorBar>
    <cs:lnRef idx="0"/>
    <cs:fillRef idx="0"/>
    <cs:effectRef idx="0"/>
    <cs:fontRef idx="minor">
      <a:schemeClr val="dk1"/>
    </cs:fontRef>
    <cs:spPr>
      <a:ln w="9525">
        <a:solidFill>
          <a:schemeClr val="dk1">
            <a:lumMod val="65000"/>
            <a:lumOff val="35000"/>
          </a:schemeClr>
        </a:solidFill>
      </a:ln>
    </cs:spPr>
  </cs:errorBar>
  <cs:floor>
    <cs:lnRef idx="0"/>
    <cs:fillRef idx="0"/>
    <cs:effectRef idx="0"/>
    <cs:fontRef idx="minor">
      <a:schemeClr val="dk1"/>
    </cs:fontRef>
  </cs:floor>
  <cs:gridlineMajor>
    <cs:lnRef idx="0"/>
    <cs:fillRef idx="0"/>
    <cs:effectRef idx="0"/>
    <cs:fontRef idx="minor">
      <a:schemeClr val="dk1"/>
    </cs:fontRef>
    <cs:spPr>
      <a:ln>
        <a:solidFill>
          <a:schemeClr val="dk1">
            <a:lumMod val="15000"/>
            <a:lumOff val="85000"/>
          </a:schemeClr>
        </a:solidFill>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35000"/>
            <a:lumOff val="65000"/>
          </a:schemeClr>
        </a:solidFill>
      </a:ln>
    </cs:spPr>
  </cs:hiLoLine>
  <cs:leaderLine>
    <cs:lnRef idx="0"/>
    <cs:fillRef idx="0"/>
    <cs:effectRef idx="0"/>
    <cs:fontRef idx="minor">
      <a:schemeClr val="dk1"/>
    </cs:fontRef>
    <cs:spPr>
      <a:ln w="9525">
        <a:solidFill>
          <a:schemeClr val="dk1">
            <a:lumMod val="35000"/>
            <a:lumOff val="65000"/>
          </a:schemeClr>
        </a:solidFill>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gradFill>
        <a:gsLst>
          <a:gs pos="100000">
            <a:schemeClr val="lt1">
              <a:lumMod val="95000"/>
            </a:schemeClr>
          </a:gs>
          <a:gs pos="0">
            <a:schemeClr val="lt1"/>
          </a:gs>
        </a:gsLst>
        <a:lin ang="5400000" scaled="0"/>
      </a:gradFill>
    </cs:spPr>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seriesAxis>
  <cs:seriesLine>
    <cs:lnRef idx="0"/>
    <cs:fillRef idx="0"/>
    <cs:effectRef idx="0"/>
    <cs:fontRef idx="minor">
      <a:schemeClr val="dk1"/>
    </cs:fontRef>
    <cs:spPr>
      <a:ln w="9525">
        <a:solidFill>
          <a:schemeClr val="dk1">
            <a:lumMod val="35000"/>
            <a:lumOff val="65000"/>
          </a:schemeClr>
        </a:solidFill>
        <a:prstDash val="dash"/>
      </a:ln>
    </cs:spPr>
  </cs:seriesLine>
  <cs:title>
    <cs:lnRef idx="0"/>
    <cs:fillRef idx="0"/>
    <cs:effectRef idx="0"/>
    <cs:fontRef idx="minor">
      <a:schemeClr val="dk1">
        <a:lumMod val="50000"/>
        <a:lumOff val="50000"/>
      </a:schemeClr>
    </cs:fontRef>
    <cs:defRPr sz="1400" kern="1200" cap="none" spc="2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65000"/>
        <a:lumOff val="35000"/>
      </a:schemeClr>
    </cs:fontRef>
    <cs:defRPr sz="900" kern="1200" spc="20" baseline="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30">
  <cs:axisTitle>
    <cs:lnRef idx="0"/>
    <cs:fillRef idx="0"/>
    <cs:effectRef idx="0"/>
    <cs:fontRef idx="minor">
      <a:schemeClr val="dk1">
        <a:lumMod val="65000"/>
        <a:lumOff val="35000"/>
      </a:schemeClr>
    </cs:fontRef>
    <cs:defRPr sz="900" kern="1200" cap="all"/>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b="0" kern="1200" spc="20" baseline="0"/>
  </cs:categoryAxis>
  <cs:chartArea mods="allowNoLineOverride">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65000"/>
        <a:lumOff val="3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0"/>
    <cs:effectRef idx="0"/>
    <cs:fontRef idx="minor">
      <a:schemeClr val="dk1"/>
    </cs:fontRef>
    <cs:spPr>
      <a:ln w="22225" cap="rnd" cmpd="sng" algn="ctr">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cap="flat" cmpd="sng" algn="ctr">
        <a:solidFill>
          <a:schemeClr val="phClr"/>
        </a:solidFill>
        <a:round/>
      </a:ln>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dk1">
            <a:lumMod val="65000"/>
            <a:lumOff val="35000"/>
          </a:schemeClr>
        </a:solidFill>
      </a:ln>
    </cs:spPr>
  </cs:downBar>
  <cs:dropLine>
    <cs:lnRef idx="0"/>
    <cs:fillRef idx="0"/>
    <cs:effectRef idx="0"/>
    <cs:fontRef idx="minor">
      <a:schemeClr val="dk1"/>
    </cs:fontRef>
    <cs:spPr>
      <a:ln w="9525" cap="flat" cmpd="sng" algn="ctr">
        <a:solidFill>
          <a:schemeClr val="dk1">
            <a:lumMod val="35000"/>
            <a:lumOff val="65000"/>
            <a:alpha val="33000"/>
          </a:schemeClr>
        </a:solidFill>
        <a:round/>
      </a:ln>
    </cs:spPr>
  </cs:dropLine>
  <cs:errorBar>
    <cs:lnRef idx="0"/>
    <cs:fillRef idx="0"/>
    <cs:effectRef idx="0"/>
    <cs:fontRef idx="minor">
      <a:schemeClr val="dk1"/>
    </cs:fontRef>
    <cs:spPr>
      <a:ln w="9525">
        <a:solidFill>
          <a:schemeClr val="dk1">
            <a:lumMod val="65000"/>
            <a:lumOff val="35000"/>
          </a:schemeClr>
        </a:solidFill>
      </a:ln>
    </cs:spPr>
  </cs:errorBar>
  <cs:floor>
    <cs:lnRef idx="0"/>
    <cs:fillRef idx="0"/>
    <cs:effectRef idx="0"/>
    <cs:fontRef idx="minor">
      <a:schemeClr val="dk1"/>
    </cs:fontRef>
  </cs:floor>
  <cs:gridlineMajor>
    <cs:lnRef idx="0"/>
    <cs:fillRef idx="0"/>
    <cs:effectRef idx="0"/>
    <cs:fontRef idx="minor">
      <a:schemeClr val="dk1"/>
    </cs:fontRef>
    <cs:spPr>
      <a:ln>
        <a:solidFill>
          <a:schemeClr val="dk1">
            <a:lumMod val="15000"/>
            <a:lumOff val="85000"/>
          </a:schemeClr>
        </a:solidFill>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35000"/>
            <a:lumOff val="65000"/>
          </a:schemeClr>
        </a:solidFill>
      </a:ln>
    </cs:spPr>
  </cs:hiLoLine>
  <cs:leaderLine>
    <cs:lnRef idx="0"/>
    <cs:fillRef idx="0"/>
    <cs:effectRef idx="0"/>
    <cs:fontRef idx="minor">
      <a:schemeClr val="dk1"/>
    </cs:fontRef>
    <cs:spPr>
      <a:ln w="9525">
        <a:solidFill>
          <a:schemeClr val="dk1">
            <a:lumMod val="35000"/>
            <a:lumOff val="65000"/>
          </a:schemeClr>
        </a:solidFill>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gradFill>
        <a:gsLst>
          <a:gs pos="100000">
            <a:schemeClr val="lt1">
              <a:lumMod val="95000"/>
            </a:schemeClr>
          </a:gs>
          <a:gs pos="0">
            <a:schemeClr val="lt1"/>
          </a:gs>
        </a:gsLst>
        <a:lin ang="5400000" scaled="0"/>
      </a:gradFill>
    </cs:spPr>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seriesAxis>
  <cs:seriesLine>
    <cs:lnRef idx="0"/>
    <cs:fillRef idx="0"/>
    <cs:effectRef idx="0"/>
    <cs:fontRef idx="minor">
      <a:schemeClr val="dk1"/>
    </cs:fontRef>
    <cs:spPr>
      <a:ln w="9525">
        <a:solidFill>
          <a:schemeClr val="dk1">
            <a:lumMod val="35000"/>
            <a:lumOff val="65000"/>
          </a:schemeClr>
        </a:solidFill>
        <a:prstDash val="dash"/>
      </a:ln>
    </cs:spPr>
  </cs:seriesLine>
  <cs:title>
    <cs:lnRef idx="0"/>
    <cs:fillRef idx="0"/>
    <cs:effectRef idx="0"/>
    <cs:fontRef idx="minor">
      <a:schemeClr val="dk1">
        <a:lumMod val="50000"/>
        <a:lumOff val="50000"/>
      </a:schemeClr>
    </cs:fontRef>
    <cs:defRPr sz="1400" kern="1200" cap="none" spc="2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65000"/>
        <a:lumOff val="35000"/>
      </a:schemeClr>
    </cs:fontRef>
    <cs:defRPr sz="900" kern="1200" spc="20" baseline="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44">
  <cs:axisTitle>
    <cs:lnRef idx="0"/>
    <cs:fillRef idx="0"/>
    <cs:effectRef idx="0"/>
    <cs:fontRef idx="minor">
      <a:schemeClr val="dk1">
        <a:lumMod val="50000"/>
        <a:lumOff val="50000"/>
      </a:schemeClr>
    </cs:fontRef>
    <cs:defRPr sz="900" b="1" kern="1200"/>
  </cs:axisTitle>
  <cs:categoryAxis>
    <cs:lnRef idx="0"/>
    <cs:fillRef idx="0"/>
    <cs:effectRef idx="0"/>
    <cs:fontRef idx="minor">
      <a:schemeClr val="dk1">
        <a:lumMod val="50000"/>
        <a:lumOff val="50000"/>
      </a:schemeClr>
    </cs:fontRef>
    <cs:spPr>
      <a:ln w="9525" cap="flat" cmpd="sng" algn="ctr">
        <a:solidFill>
          <a:schemeClr val="dk1">
            <a:lumMod val="15000"/>
            <a:lumOff val="85000"/>
          </a:schemeClr>
        </a:solidFill>
        <a:round/>
      </a:ln>
    </cs:spPr>
    <cs:defRPr sz="900" kern="1200"/>
  </cs:categoryAxis>
  <cs:chartArea>
    <cs:lnRef idx="0"/>
    <cs:fillRef idx="0"/>
    <cs:effectRef idx="0"/>
    <cs:fontRef idx="minor">
      <a:schemeClr val="dk1"/>
    </cs:fontRef>
    <cs:spPr>
      <a:gradFill flip="none" rotWithShape="1">
        <a:gsLst>
          <a:gs pos="100000">
            <a:schemeClr val="lt1">
              <a:lumMod val="95000"/>
            </a:schemeClr>
          </a:gs>
          <a:gs pos="43000">
            <a:schemeClr val="lt1"/>
          </a:gs>
        </a:gsLst>
        <a:path path="circle">
          <a:fillToRect l="50000" t="50000" r="50000" b="50000"/>
        </a:path>
        <a:tileRect/>
      </a:gra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50000"/>
        <a:lumOff val="50000"/>
      </a:schemeClr>
    </cs:fontRef>
    <cs:defRPr sz="900" kern="1200"/>
  </cs:dataLabel>
  <cs:dataLabelCallout>
    <cs:lnRef idx="0"/>
    <cs:fillRef idx="0"/>
    <cs:effectRef idx="0"/>
    <cs:fontRef idx="minor">
      <a:schemeClr val="dk1">
        <a:lumMod val="65000"/>
        <a:lumOff val="35000"/>
      </a:schemeClr>
    </cs:fontRef>
    <cs:spPr>
      <a:solidFill>
        <a:schemeClr val="dk1">
          <a:lumMod val="15000"/>
          <a:lumOff val="85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a:solidFill>
          <a:schemeClr val="phClr">
            <a:alpha val="20000"/>
          </a:schemeClr>
        </a:solidFill>
      </a:ln>
    </cs:spPr>
  </cs:dataPointLine>
  <cs:dataPointMarker>
    <cs:lnRef idx="0">
      <cs:styleClr val="auto"/>
    </cs:lnRef>
    <cs:fillRef idx="0">
      <cs:styleClr val="auto"/>
    </cs:fillRef>
    <cs:effectRef idx="0"/>
    <cs:fontRef idx="minor">
      <a:schemeClr val="tx1"/>
    </cs:fontRef>
    <cs:spPr>
      <a:solidFill>
        <a:schemeClr val="phClr"/>
      </a:solidFill>
      <a:ln w="9525" cap="flat" cmpd="sng" algn="ctr">
        <a:solidFill>
          <a:schemeClr val="phClr"/>
        </a:solidFill>
        <a:round/>
      </a:ln>
    </cs:spPr>
  </cs:dataPointMarker>
  <cs:dataPointMarkerLayout symbol="circle" size="4"/>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dk1">
        <a:lumMod val="50000"/>
        <a:lumOff val="50000"/>
      </a:schemeClr>
    </cs:fontRef>
    <cs:spPr>
      <a:ln w="9525" cap="rnd">
        <a:solidFill>
          <a:schemeClr val="dk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a:solidFill>
          <a:schemeClr val="dk1">
            <a:lumMod val="50000"/>
            <a:lumOff val="50000"/>
          </a:schemeClr>
        </a:solidFill>
      </a:ln>
    </cs:spPr>
  </cs:downBar>
  <cs:dropLine>
    <cs:lnRef idx="0"/>
    <cs:fillRef idx="0"/>
    <cs:effectRef idx="0"/>
    <cs:fontRef idx="minor">
      <a:schemeClr val="tx1"/>
    </cs:fontRef>
    <cs:spPr>
      <a:ln w="9525">
        <a:solidFill>
          <a:schemeClr val="dk1">
            <a:lumMod val="35000"/>
            <a:lumOff val="65000"/>
          </a:schemeClr>
        </a:solidFill>
      </a:ln>
    </cs:spPr>
  </cs:dropLine>
  <cs:errorBar>
    <cs:lnRef idx="0"/>
    <cs:fillRef idx="0"/>
    <cs:effectRef idx="0"/>
    <cs:fontRef idx="minor">
      <a:schemeClr val="tx1"/>
    </cs:fontRef>
    <cs:spPr>
      <a:ln w="9525">
        <a:solidFill>
          <a:schemeClr val="dk1">
            <a:lumMod val="50000"/>
            <a:lumOff val="50000"/>
          </a:schemeClr>
        </a:solidFill>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15000"/>
            <a:lumOff val="85000"/>
          </a:schemeClr>
        </a:solidFill>
        <a:round/>
      </a:ln>
    </cs:spPr>
  </cs:gridlineMajor>
  <cs:gridlineMinor>
    <cs:lnRef idx="0"/>
    <cs:fillRef idx="0"/>
    <cs:effectRef idx="0"/>
    <cs:fontRef idx="minor">
      <a:schemeClr val="tx1"/>
    </cs:fontRef>
    <cs:spPr>
      <a:ln w="9525" cap="flat" cmpd="sng" algn="ctr">
        <a:solidFill>
          <a:schemeClr val="dk1">
            <a:lumMod val="5000"/>
            <a:lumOff val="95000"/>
          </a:schemeClr>
        </a:solidFill>
        <a:round/>
      </a:ln>
    </cs:spPr>
  </cs:gridlineMinor>
  <cs:hiLoLine>
    <cs:lnRef idx="0"/>
    <cs:fillRef idx="0"/>
    <cs:effectRef idx="0"/>
    <cs:fontRef idx="minor">
      <a:schemeClr val="tx1"/>
    </cs:fontRef>
    <cs:spPr>
      <a:ln w="9525">
        <a:solidFill>
          <a:schemeClr val="dk1">
            <a:lumMod val="35000"/>
            <a:lumOff val="65000"/>
          </a:schemeClr>
        </a:solidFill>
      </a:ln>
    </cs:spPr>
  </cs:hiLoLine>
  <cs:leaderLine>
    <cs:lnRef idx="0"/>
    <cs:fillRef idx="0"/>
    <cs:effectRef idx="0"/>
    <cs:fontRef idx="minor">
      <a:schemeClr val="tx1"/>
    </cs:fontRef>
    <cs:spPr>
      <a:ln w="9525">
        <a:solidFill>
          <a:schemeClr val="dk1">
            <a:lumMod val="35000"/>
            <a:lumOff val="65000"/>
          </a:schemeClr>
        </a:solidFill>
      </a:ln>
    </cs:spPr>
  </cs:leaderLine>
  <cs:legend>
    <cs:lnRef idx="0"/>
    <cs:fillRef idx="0"/>
    <cs:effectRef idx="0"/>
    <cs:fontRef idx="minor">
      <a:schemeClr val="dk1">
        <a:lumMod val="50000"/>
        <a:lumOff val="50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tx1">
        <a:lumMod val="50000"/>
        <a:lumOff val="50000"/>
      </a:schemeClr>
    </cs:fontRef>
    <cs:spPr>
      <a:ln w="9525">
        <a:solidFill>
          <a:schemeClr val="dk1">
            <a:lumMod val="15000"/>
            <a:lumOff val="85000"/>
          </a:schemeClr>
        </a:solidFill>
      </a:ln>
    </cs:spPr>
    <cs:defRPr sz="900" kern="1200"/>
  </cs:seriesAxis>
  <cs:seriesLine>
    <cs:lnRef idx="0"/>
    <cs:fillRef idx="0"/>
    <cs:effectRef idx="0"/>
    <cs:fontRef idx="minor">
      <a:schemeClr val="tx1"/>
    </cs:fontRef>
    <cs:spPr>
      <a:ln w="9525">
        <a:solidFill>
          <a:schemeClr val="dk1">
            <a:lumMod val="35000"/>
            <a:lumOff val="65000"/>
          </a:schemeClr>
        </a:solidFill>
      </a:ln>
    </cs:spPr>
  </cs:seriesLine>
  <cs:title>
    <cs:lnRef idx="0"/>
    <cs:fillRef idx="0"/>
    <cs:effectRef idx="0"/>
    <cs:fontRef idx="minor">
      <a:schemeClr val="dk1">
        <a:lumMod val="50000"/>
        <a:lumOff val="50000"/>
      </a:schemeClr>
    </cs:fontRef>
    <cs:defRPr sz="1600" b="0" kern="1200" spc="70" baseline="0"/>
  </cs:title>
  <cs:trendline>
    <cs:lnRef idx="0">
      <cs:styleClr val="0"/>
    </cs:lnRef>
    <cs:fillRef idx="0"/>
    <cs:effectRef idx="0"/>
    <cs:fontRef idx="minor">
      <a:schemeClr val="tx1"/>
    </cs:fontRef>
    <cs:spPr>
      <a:ln w="63500" cap="rnd" cmpd="sng" algn="ctr">
        <a:solidFill>
          <a:schemeClr val="phClr">
            <a:alpha val="25000"/>
          </a:schemeClr>
        </a:solidFill>
        <a:round/>
      </a:ln>
    </cs:spPr>
  </cs:trendline>
  <cs:trendlineLabel>
    <cs:lnRef idx="0"/>
    <cs:fillRef idx="0"/>
    <cs:effectRef idx="0"/>
    <cs:fontRef idx="minor">
      <a:schemeClr val="dk1">
        <a:lumMod val="50000"/>
        <a:lumOff val="50000"/>
      </a:schemeClr>
    </cs:fontRef>
    <cs:defRPr sz="900" kern="1200"/>
  </cs:trendlineLabel>
  <cs:upBar>
    <cs:lnRef idx="0"/>
    <cs:fillRef idx="0"/>
    <cs:effectRef idx="0"/>
    <cs:fontRef idx="minor">
      <a:schemeClr val="tx1"/>
    </cs:fontRef>
    <cs:spPr>
      <a:solidFill>
        <a:schemeClr val="lt1"/>
      </a:solidFill>
      <a:ln w="9525">
        <a:solidFill>
          <a:schemeClr val="dk1">
            <a:lumMod val="50000"/>
            <a:lumOff val="50000"/>
          </a:schemeClr>
        </a:solidFill>
      </a:ln>
    </cs:spPr>
  </cs:upBar>
  <cs:valueAxis>
    <cs:lnRef idx="0"/>
    <cs:fillRef idx="0"/>
    <cs:effectRef idx="0"/>
    <cs:fontRef idx="minor">
      <a:schemeClr val="dk1">
        <a:lumMod val="50000"/>
        <a:lumOff val="50000"/>
      </a:schemeClr>
    </cs:fontRef>
    <cs:defRPr sz="900" kern="1200"/>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230">
  <cs:axisTitle>
    <cs:lnRef idx="0"/>
    <cs:fillRef idx="0"/>
    <cs:effectRef idx="0"/>
    <cs:fontRef idx="minor">
      <a:schemeClr val="dk1">
        <a:lumMod val="65000"/>
        <a:lumOff val="35000"/>
      </a:schemeClr>
    </cs:fontRef>
    <cs:defRPr sz="900" kern="1200" cap="all"/>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b="0" kern="1200" spc="20" baseline="0"/>
  </cs:categoryAxis>
  <cs:chartArea mods="allowNoLineOverride">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65000"/>
        <a:lumOff val="3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0"/>
    <cs:effectRef idx="0"/>
    <cs:fontRef idx="minor">
      <a:schemeClr val="dk1"/>
    </cs:fontRef>
    <cs:spPr>
      <a:ln w="22225" cap="rnd" cmpd="sng" algn="ctr">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cap="flat" cmpd="sng" algn="ctr">
        <a:solidFill>
          <a:schemeClr val="phClr"/>
        </a:solidFill>
        <a:round/>
      </a:ln>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dk1">
            <a:lumMod val="65000"/>
            <a:lumOff val="35000"/>
          </a:schemeClr>
        </a:solidFill>
      </a:ln>
    </cs:spPr>
  </cs:downBar>
  <cs:dropLine>
    <cs:lnRef idx="0"/>
    <cs:fillRef idx="0"/>
    <cs:effectRef idx="0"/>
    <cs:fontRef idx="minor">
      <a:schemeClr val="dk1"/>
    </cs:fontRef>
    <cs:spPr>
      <a:ln w="9525" cap="flat" cmpd="sng" algn="ctr">
        <a:solidFill>
          <a:schemeClr val="dk1">
            <a:lumMod val="35000"/>
            <a:lumOff val="65000"/>
            <a:alpha val="33000"/>
          </a:schemeClr>
        </a:solidFill>
        <a:round/>
      </a:ln>
    </cs:spPr>
  </cs:dropLine>
  <cs:errorBar>
    <cs:lnRef idx="0"/>
    <cs:fillRef idx="0"/>
    <cs:effectRef idx="0"/>
    <cs:fontRef idx="minor">
      <a:schemeClr val="dk1"/>
    </cs:fontRef>
    <cs:spPr>
      <a:ln w="9525">
        <a:solidFill>
          <a:schemeClr val="dk1">
            <a:lumMod val="65000"/>
            <a:lumOff val="35000"/>
          </a:schemeClr>
        </a:solidFill>
      </a:ln>
    </cs:spPr>
  </cs:errorBar>
  <cs:floor>
    <cs:lnRef idx="0"/>
    <cs:fillRef idx="0"/>
    <cs:effectRef idx="0"/>
    <cs:fontRef idx="minor">
      <a:schemeClr val="dk1"/>
    </cs:fontRef>
  </cs:floor>
  <cs:gridlineMajor>
    <cs:lnRef idx="0"/>
    <cs:fillRef idx="0"/>
    <cs:effectRef idx="0"/>
    <cs:fontRef idx="minor">
      <a:schemeClr val="dk1"/>
    </cs:fontRef>
    <cs:spPr>
      <a:ln>
        <a:solidFill>
          <a:schemeClr val="dk1">
            <a:lumMod val="15000"/>
            <a:lumOff val="85000"/>
          </a:schemeClr>
        </a:solidFill>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35000"/>
            <a:lumOff val="65000"/>
          </a:schemeClr>
        </a:solidFill>
      </a:ln>
    </cs:spPr>
  </cs:hiLoLine>
  <cs:leaderLine>
    <cs:lnRef idx="0"/>
    <cs:fillRef idx="0"/>
    <cs:effectRef idx="0"/>
    <cs:fontRef idx="minor">
      <a:schemeClr val="dk1"/>
    </cs:fontRef>
    <cs:spPr>
      <a:ln w="9525">
        <a:solidFill>
          <a:schemeClr val="dk1">
            <a:lumMod val="35000"/>
            <a:lumOff val="65000"/>
          </a:schemeClr>
        </a:solidFill>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gradFill>
        <a:gsLst>
          <a:gs pos="100000">
            <a:schemeClr val="lt1">
              <a:lumMod val="95000"/>
            </a:schemeClr>
          </a:gs>
          <a:gs pos="0">
            <a:schemeClr val="lt1"/>
          </a:gs>
        </a:gsLst>
        <a:lin ang="5400000" scaled="0"/>
      </a:gradFill>
    </cs:spPr>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seriesAxis>
  <cs:seriesLine>
    <cs:lnRef idx="0"/>
    <cs:fillRef idx="0"/>
    <cs:effectRef idx="0"/>
    <cs:fontRef idx="minor">
      <a:schemeClr val="dk1"/>
    </cs:fontRef>
    <cs:spPr>
      <a:ln w="9525">
        <a:solidFill>
          <a:schemeClr val="dk1">
            <a:lumMod val="35000"/>
            <a:lumOff val="65000"/>
          </a:schemeClr>
        </a:solidFill>
        <a:prstDash val="dash"/>
      </a:ln>
    </cs:spPr>
  </cs:seriesLine>
  <cs:title>
    <cs:lnRef idx="0"/>
    <cs:fillRef idx="0"/>
    <cs:effectRef idx="0"/>
    <cs:fontRef idx="minor">
      <a:schemeClr val="dk1">
        <a:lumMod val="50000"/>
        <a:lumOff val="50000"/>
      </a:schemeClr>
    </cs:fontRef>
    <cs:defRPr sz="1400" kern="1200" cap="none" spc="2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65000"/>
        <a:lumOff val="35000"/>
      </a:schemeClr>
    </cs:fontRef>
    <cs:defRPr sz="900" kern="1200" spc="20" baseline="0"/>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230">
  <cs:axisTitle>
    <cs:lnRef idx="0"/>
    <cs:fillRef idx="0"/>
    <cs:effectRef idx="0"/>
    <cs:fontRef idx="minor">
      <a:schemeClr val="dk1">
        <a:lumMod val="65000"/>
        <a:lumOff val="35000"/>
      </a:schemeClr>
    </cs:fontRef>
    <cs:defRPr sz="900" kern="1200" cap="all"/>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b="0" kern="1200" spc="20" baseline="0"/>
  </cs:categoryAxis>
  <cs:chartArea mods="allowNoLineOverride">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65000"/>
        <a:lumOff val="3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0"/>
    <cs:effectRef idx="0"/>
    <cs:fontRef idx="minor">
      <a:schemeClr val="dk1"/>
    </cs:fontRef>
    <cs:spPr>
      <a:ln w="22225" cap="rnd" cmpd="sng" algn="ctr">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cap="flat" cmpd="sng" algn="ctr">
        <a:solidFill>
          <a:schemeClr val="phClr"/>
        </a:solidFill>
        <a:round/>
      </a:ln>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dk1">
            <a:lumMod val="65000"/>
            <a:lumOff val="35000"/>
          </a:schemeClr>
        </a:solidFill>
      </a:ln>
    </cs:spPr>
  </cs:downBar>
  <cs:dropLine>
    <cs:lnRef idx="0"/>
    <cs:fillRef idx="0"/>
    <cs:effectRef idx="0"/>
    <cs:fontRef idx="minor">
      <a:schemeClr val="dk1"/>
    </cs:fontRef>
    <cs:spPr>
      <a:ln w="9525" cap="flat" cmpd="sng" algn="ctr">
        <a:solidFill>
          <a:schemeClr val="dk1">
            <a:lumMod val="35000"/>
            <a:lumOff val="65000"/>
            <a:alpha val="33000"/>
          </a:schemeClr>
        </a:solidFill>
        <a:round/>
      </a:ln>
    </cs:spPr>
  </cs:dropLine>
  <cs:errorBar>
    <cs:lnRef idx="0"/>
    <cs:fillRef idx="0"/>
    <cs:effectRef idx="0"/>
    <cs:fontRef idx="minor">
      <a:schemeClr val="dk1"/>
    </cs:fontRef>
    <cs:spPr>
      <a:ln w="9525">
        <a:solidFill>
          <a:schemeClr val="dk1">
            <a:lumMod val="65000"/>
            <a:lumOff val="35000"/>
          </a:schemeClr>
        </a:solidFill>
      </a:ln>
    </cs:spPr>
  </cs:errorBar>
  <cs:floor>
    <cs:lnRef idx="0"/>
    <cs:fillRef idx="0"/>
    <cs:effectRef idx="0"/>
    <cs:fontRef idx="minor">
      <a:schemeClr val="dk1"/>
    </cs:fontRef>
  </cs:floor>
  <cs:gridlineMajor>
    <cs:lnRef idx="0"/>
    <cs:fillRef idx="0"/>
    <cs:effectRef idx="0"/>
    <cs:fontRef idx="minor">
      <a:schemeClr val="dk1"/>
    </cs:fontRef>
    <cs:spPr>
      <a:ln>
        <a:solidFill>
          <a:schemeClr val="dk1">
            <a:lumMod val="15000"/>
            <a:lumOff val="85000"/>
          </a:schemeClr>
        </a:solidFill>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35000"/>
            <a:lumOff val="65000"/>
          </a:schemeClr>
        </a:solidFill>
      </a:ln>
    </cs:spPr>
  </cs:hiLoLine>
  <cs:leaderLine>
    <cs:lnRef idx="0"/>
    <cs:fillRef idx="0"/>
    <cs:effectRef idx="0"/>
    <cs:fontRef idx="minor">
      <a:schemeClr val="dk1"/>
    </cs:fontRef>
    <cs:spPr>
      <a:ln w="9525">
        <a:solidFill>
          <a:schemeClr val="dk1">
            <a:lumMod val="35000"/>
            <a:lumOff val="65000"/>
          </a:schemeClr>
        </a:solidFill>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gradFill>
        <a:gsLst>
          <a:gs pos="100000">
            <a:schemeClr val="lt1">
              <a:lumMod val="95000"/>
            </a:schemeClr>
          </a:gs>
          <a:gs pos="0">
            <a:schemeClr val="lt1"/>
          </a:gs>
        </a:gsLst>
        <a:lin ang="5400000" scaled="0"/>
      </a:gradFill>
    </cs:spPr>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seriesAxis>
  <cs:seriesLine>
    <cs:lnRef idx="0"/>
    <cs:fillRef idx="0"/>
    <cs:effectRef idx="0"/>
    <cs:fontRef idx="minor">
      <a:schemeClr val="dk1"/>
    </cs:fontRef>
    <cs:spPr>
      <a:ln w="9525">
        <a:solidFill>
          <a:schemeClr val="dk1">
            <a:lumMod val="35000"/>
            <a:lumOff val="65000"/>
          </a:schemeClr>
        </a:solidFill>
        <a:prstDash val="dash"/>
      </a:ln>
    </cs:spPr>
  </cs:seriesLine>
  <cs:title>
    <cs:lnRef idx="0"/>
    <cs:fillRef idx="0"/>
    <cs:effectRef idx="0"/>
    <cs:fontRef idx="minor">
      <a:schemeClr val="dk1">
        <a:lumMod val="50000"/>
        <a:lumOff val="50000"/>
      </a:schemeClr>
    </cs:fontRef>
    <cs:defRPr sz="1400" kern="1200" cap="none" spc="2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65000"/>
        <a:lumOff val="35000"/>
      </a:schemeClr>
    </cs:fontRef>
    <cs:defRPr sz="900" kern="1200" spc="20" baseline="0"/>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230">
  <cs:axisTitle>
    <cs:lnRef idx="0"/>
    <cs:fillRef idx="0"/>
    <cs:effectRef idx="0"/>
    <cs:fontRef idx="minor">
      <a:schemeClr val="dk1">
        <a:lumMod val="65000"/>
        <a:lumOff val="35000"/>
      </a:schemeClr>
    </cs:fontRef>
    <cs:defRPr sz="900" kern="1200" cap="all"/>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b="0" kern="1200" spc="20" baseline="0"/>
  </cs:categoryAxis>
  <cs:chartArea mods="allowNoLineOverride">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65000"/>
        <a:lumOff val="3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0"/>
    <cs:effectRef idx="0"/>
    <cs:fontRef idx="minor">
      <a:schemeClr val="dk1"/>
    </cs:fontRef>
    <cs:spPr>
      <a:ln w="22225" cap="rnd" cmpd="sng" algn="ctr">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cap="flat" cmpd="sng" algn="ctr">
        <a:solidFill>
          <a:schemeClr val="phClr"/>
        </a:solidFill>
        <a:round/>
      </a:ln>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dk1">
            <a:lumMod val="65000"/>
            <a:lumOff val="35000"/>
          </a:schemeClr>
        </a:solidFill>
      </a:ln>
    </cs:spPr>
  </cs:downBar>
  <cs:dropLine>
    <cs:lnRef idx="0"/>
    <cs:fillRef idx="0"/>
    <cs:effectRef idx="0"/>
    <cs:fontRef idx="minor">
      <a:schemeClr val="dk1"/>
    </cs:fontRef>
    <cs:spPr>
      <a:ln w="9525" cap="flat" cmpd="sng" algn="ctr">
        <a:solidFill>
          <a:schemeClr val="dk1">
            <a:lumMod val="35000"/>
            <a:lumOff val="65000"/>
            <a:alpha val="33000"/>
          </a:schemeClr>
        </a:solidFill>
        <a:round/>
      </a:ln>
    </cs:spPr>
  </cs:dropLine>
  <cs:errorBar>
    <cs:lnRef idx="0"/>
    <cs:fillRef idx="0"/>
    <cs:effectRef idx="0"/>
    <cs:fontRef idx="minor">
      <a:schemeClr val="dk1"/>
    </cs:fontRef>
    <cs:spPr>
      <a:ln w="9525">
        <a:solidFill>
          <a:schemeClr val="dk1">
            <a:lumMod val="65000"/>
            <a:lumOff val="35000"/>
          </a:schemeClr>
        </a:solidFill>
      </a:ln>
    </cs:spPr>
  </cs:errorBar>
  <cs:floor>
    <cs:lnRef idx="0"/>
    <cs:fillRef idx="0"/>
    <cs:effectRef idx="0"/>
    <cs:fontRef idx="minor">
      <a:schemeClr val="dk1"/>
    </cs:fontRef>
  </cs:floor>
  <cs:gridlineMajor>
    <cs:lnRef idx="0"/>
    <cs:fillRef idx="0"/>
    <cs:effectRef idx="0"/>
    <cs:fontRef idx="minor">
      <a:schemeClr val="dk1"/>
    </cs:fontRef>
    <cs:spPr>
      <a:ln>
        <a:solidFill>
          <a:schemeClr val="dk1">
            <a:lumMod val="15000"/>
            <a:lumOff val="85000"/>
          </a:schemeClr>
        </a:solidFill>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35000"/>
            <a:lumOff val="65000"/>
          </a:schemeClr>
        </a:solidFill>
      </a:ln>
    </cs:spPr>
  </cs:hiLoLine>
  <cs:leaderLine>
    <cs:lnRef idx="0"/>
    <cs:fillRef idx="0"/>
    <cs:effectRef idx="0"/>
    <cs:fontRef idx="minor">
      <a:schemeClr val="dk1"/>
    </cs:fontRef>
    <cs:spPr>
      <a:ln w="9525">
        <a:solidFill>
          <a:schemeClr val="dk1">
            <a:lumMod val="35000"/>
            <a:lumOff val="65000"/>
          </a:schemeClr>
        </a:solidFill>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gradFill>
        <a:gsLst>
          <a:gs pos="100000">
            <a:schemeClr val="lt1">
              <a:lumMod val="95000"/>
            </a:schemeClr>
          </a:gs>
          <a:gs pos="0">
            <a:schemeClr val="lt1"/>
          </a:gs>
        </a:gsLst>
        <a:lin ang="5400000" scaled="0"/>
      </a:gradFill>
    </cs:spPr>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seriesAxis>
  <cs:seriesLine>
    <cs:lnRef idx="0"/>
    <cs:fillRef idx="0"/>
    <cs:effectRef idx="0"/>
    <cs:fontRef idx="minor">
      <a:schemeClr val="dk1"/>
    </cs:fontRef>
    <cs:spPr>
      <a:ln w="9525">
        <a:solidFill>
          <a:schemeClr val="dk1">
            <a:lumMod val="35000"/>
            <a:lumOff val="65000"/>
          </a:schemeClr>
        </a:solidFill>
        <a:prstDash val="dash"/>
      </a:ln>
    </cs:spPr>
  </cs:seriesLine>
  <cs:title>
    <cs:lnRef idx="0"/>
    <cs:fillRef idx="0"/>
    <cs:effectRef idx="0"/>
    <cs:fontRef idx="minor">
      <a:schemeClr val="dk1">
        <a:lumMod val="50000"/>
        <a:lumOff val="50000"/>
      </a:schemeClr>
    </cs:fontRef>
    <cs:defRPr sz="1400" kern="1200" cap="none" spc="2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65000"/>
        <a:lumOff val="35000"/>
      </a:schemeClr>
    </cs:fontRef>
    <cs:defRPr sz="900" kern="1200" spc="20" baseline="0"/>
  </cs:valueAxis>
  <cs:wall>
    <cs:lnRef idx="0"/>
    <cs:fillRef idx="0"/>
    <cs:effectRef idx="0"/>
    <cs:fontRef idx="minor">
      <a:schemeClr val="dk1"/>
    </cs:fontRef>
  </cs:wall>
</cs:chartStyle>
</file>

<file path=ppt/media/image1.png>
</file>

<file path=ppt/media/image10.png>
</file>

<file path=ppt/media/image11.png>
</file>

<file path=ppt/media/image12.png>
</file>

<file path=ppt/media/image13.jpeg>
</file>

<file path=ppt/media/image15.png>
</file>

<file path=ppt/media/image16.jpg>
</file>

<file path=ppt/media/image17.jpg>
</file>

<file path=ppt/media/image18.png>
</file>

<file path=ppt/media/image2.png>
</file>

<file path=ppt/media/image21.jpg>
</file>

<file path=ppt/media/image3.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623EF-DA4D-B811-8BB3-4140F806E5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6FCAD90-BDE7-FB17-FE34-C232654EF8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128F41C-82EF-D631-6E52-2BAF82CAC542}"/>
              </a:ext>
            </a:extLst>
          </p:cNvPr>
          <p:cNvSpPr>
            <a:spLocks noGrp="1"/>
          </p:cNvSpPr>
          <p:nvPr>
            <p:ph type="dt" sz="half" idx="10"/>
          </p:nvPr>
        </p:nvSpPr>
        <p:spPr/>
        <p:txBody>
          <a:bodyPr/>
          <a:lstStyle/>
          <a:p>
            <a:fld id="{77605C2A-278E-4944-AD8A-5E790C3D68CB}" type="datetimeFigureOut">
              <a:rPr lang="en-US" smtClean="0"/>
              <a:t>12/13/2023</a:t>
            </a:fld>
            <a:endParaRPr lang="en-US"/>
          </a:p>
        </p:txBody>
      </p:sp>
      <p:sp>
        <p:nvSpPr>
          <p:cNvPr id="5" name="Footer Placeholder 4">
            <a:extLst>
              <a:ext uri="{FF2B5EF4-FFF2-40B4-BE49-F238E27FC236}">
                <a16:creationId xmlns:a16="http://schemas.microsoft.com/office/drawing/2014/main" id="{9959726D-3FF2-9B2D-C830-648C83371F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1E17E5-1424-493F-9BC4-2DFC92070364}"/>
              </a:ext>
            </a:extLst>
          </p:cNvPr>
          <p:cNvSpPr>
            <a:spLocks noGrp="1"/>
          </p:cNvSpPr>
          <p:nvPr>
            <p:ph type="sldNum" sz="quarter" idx="12"/>
          </p:nvPr>
        </p:nvSpPr>
        <p:spPr/>
        <p:txBody>
          <a:bodyPr/>
          <a:lstStyle/>
          <a:p>
            <a:fld id="{AF8A5525-0264-4325-ACD2-DEC2E372534A}" type="slidenum">
              <a:rPr lang="en-US" smtClean="0"/>
              <a:t>‹#›</a:t>
            </a:fld>
            <a:endParaRPr lang="en-US"/>
          </a:p>
        </p:txBody>
      </p:sp>
    </p:spTree>
    <p:extLst>
      <p:ext uri="{BB962C8B-B14F-4D97-AF65-F5344CB8AC3E}">
        <p14:creationId xmlns:p14="http://schemas.microsoft.com/office/powerpoint/2010/main" val="18335761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4070B-36F3-0B16-C31A-A39E9A815FA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7B14505-A3DC-2993-9DF8-F7783E1261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EE8975-1A3A-B1AE-D82F-713C21EB5B27}"/>
              </a:ext>
            </a:extLst>
          </p:cNvPr>
          <p:cNvSpPr>
            <a:spLocks noGrp="1"/>
          </p:cNvSpPr>
          <p:nvPr>
            <p:ph type="dt" sz="half" idx="10"/>
          </p:nvPr>
        </p:nvSpPr>
        <p:spPr/>
        <p:txBody>
          <a:bodyPr/>
          <a:lstStyle/>
          <a:p>
            <a:fld id="{77605C2A-278E-4944-AD8A-5E790C3D68CB}" type="datetimeFigureOut">
              <a:rPr lang="en-US" smtClean="0"/>
              <a:t>12/13/2023</a:t>
            </a:fld>
            <a:endParaRPr lang="en-US"/>
          </a:p>
        </p:txBody>
      </p:sp>
      <p:sp>
        <p:nvSpPr>
          <p:cNvPr id="5" name="Footer Placeholder 4">
            <a:extLst>
              <a:ext uri="{FF2B5EF4-FFF2-40B4-BE49-F238E27FC236}">
                <a16:creationId xmlns:a16="http://schemas.microsoft.com/office/drawing/2014/main" id="{37B34CF6-9303-3F1B-D516-F03D7E8D73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E4AB0E-D2E8-9E62-6636-E00FF838271D}"/>
              </a:ext>
            </a:extLst>
          </p:cNvPr>
          <p:cNvSpPr>
            <a:spLocks noGrp="1"/>
          </p:cNvSpPr>
          <p:nvPr>
            <p:ph type="sldNum" sz="quarter" idx="12"/>
          </p:nvPr>
        </p:nvSpPr>
        <p:spPr/>
        <p:txBody>
          <a:bodyPr/>
          <a:lstStyle/>
          <a:p>
            <a:fld id="{AF8A5525-0264-4325-ACD2-DEC2E372534A}" type="slidenum">
              <a:rPr lang="en-US" smtClean="0"/>
              <a:t>‹#›</a:t>
            </a:fld>
            <a:endParaRPr lang="en-US"/>
          </a:p>
        </p:txBody>
      </p:sp>
    </p:spTree>
    <p:extLst>
      <p:ext uri="{BB962C8B-B14F-4D97-AF65-F5344CB8AC3E}">
        <p14:creationId xmlns:p14="http://schemas.microsoft.com/office/powerpoint/2010/main" val="3196538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B6C15F0-B117-6F5F-6F7F-2788AF786A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B148DB9-5A06-88C1-07DB-58C4810C19D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5A4BF4-EB39-DAB8-CEA2-F0F4F4C8F47C}"/>
              </a:ext>
            </a:extLst>
          </p:cNvPr>
          <p:cNvSpPr>
            <a:spLocks noGrp="1"/>
          </p:cNvSpPr>
          <p:nvPr>
            <p:ph type="dt" sz="half" idx="10"/>
          </p:nvPr>
        </p:nvSpPr>
        <p:spPr/>
        <p:txBody>
          <a:bodyPr/>
          <a:lstStyle/>
          <a:p>
            <a:fld id="{77605C2A-278E-4944-AD8A-5E790C3D68CB}" type="datetimeFigureOut">
              <a:rPr lang="en-US" smtClean="0"/>
              <a:t>12/13/2023</a:t>
            </a:fld>
            <a:endParaRPr lang="en-US"/>
          </a:p>
        </p:txBody>
      </p:sp>
      <p:sp>
        <p:nvSpPr>
          <p:cNvPr id="5" name="Footer Placeholder 4">
            <a:extLst>
              <a:ext uri="{FF2B5EF4-FFF2-40B4-BE49-F238E27FC236}">
                <a16:creationId xmlns:a16="http://schemas.microsoft.com/office/drawing/2014/main" id="{D207DFC7-9A2E-2E79-2ADC-85938657BC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247E5F-F9A8-7A29-AC96-C88CDF658677}"/>
              </a:ext>
            </a:extLst>
          </p:cNvPr>
          <p:cNvSpPr>
            <a:spLocks noGrp="1"/>
          </p:cNvSpPr>
          <p:nvPr>
            <p:ph type="sldNum" sz="quarter" idx="12"/>
          </p:nvPr>
        </p:nvSpPr>
        <p:spPr/>
        <p:txBody>
          <a:bodyPr/>
          <a:lstStyle/>
          <a:p>
            <a:fld id="{AF8A5525-0264-4325-ACD2-DEC2E372534A}" type="slidenum">
              <a:rPr lang="en-US" smtClean="0"/>
              <a:t>‹#›</a:t>
            </a:fld>
            <a:endParaRPr lang="en-US"/>
          </a:p>
        </p:txBody>
      </p:sp>
    </p:spTree>
    <p:extLst>
      <p:ext uri="{BB962C8B-B14F-4D97-AF65-F5344CB8AC3E}">
        <p14:creationId xmlns:p14="http://schemas.microsoft.com/office/powerpoint/2010/main" val="7592271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ADF71-D79F-3D16-8FAB-36A8C23380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9A24CCF-5F79-D35E-3434-3F84D6B753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9689FC-97E7-3796-E8E5-A6C35019F9FD}"/>
              </a:ext>
            </a:extLst>
          </p:cNvPr>
          <p:cNvSpPr>
            <a:spLocks noGrp="1"/>
          </p:cNvSpPr>
          <p:nvPr>
            <p:ph type="dt" sz="half" idx="10"/>
          </p:nvPr>
        </p:nvSpPr>
        <p:spPr/>
        <p:txBody>
          <a:bodyPr/>
          <a:lstStyle/>
          <a:p>
            <a:fld id="{77605C2A-278E-4944-AD8A-5E790C3D68CB}" type="datetimeFigureOut">
              <a:rPr lang="en-US" smtClean="0"/>
              <a:t>12/13/2023</a:t>
            </a:fld>
            <a:endParaRPr lang="en-US"/>
          </a:p>
        </p:txBody>
      </p:sp>
      <p:sp>
        <p:nvSpPr>
          <p:cNvPr id="5" name="Footer Placeholder 4">
            <a:extLst>
              <a:ext uri="{FF2B5EF4-FFF2-40B4-BE49-F238E27FC236}">
                <a16:creationId xmlns:a16="http://schemas.microsoft.com/office/drawing/2014/main" id="{0255E087-7C49-D2D8-CE05-1570281ABA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8BDEC4-B7E5-7842-1B3B-FA5507EE3C84}"/>
              </a:ext>
            </a:extLst>
          </p:cNvPr>
          <p:cNvSpPr>
            <a:spLocks noGrp="1"/>
          </p:cNvSpPr>
          <p:nvPr>
            <p:ph type="sldNum" sz="quarter" idx="12"/>
          </p:nvPr>
        </p:nvSpPr>
        <p:spPr/>
        <p:txBody>
          <a:bodyPr/>
          <a:lstStyle/>
          <a:p>
            <a:fld id="{AF8A5525-0264-4325-ACD2-DEC2E372534A}" type="slidenum">
              <a:rPr lang="en-US" smtClean="0"/>
              <a:t>‹#›</a:t>
            </a:fld>
            <a:endParaRPr lang="en-US"/>
          </a:p>
        </p:txBody>
      </p:sp>
    </p:spTree>
    <p:extLst>
      <p:ext uri="{BB962C8B-B14F-4D97-AF65-F5344CB8AC3E}">
        <p14:creationId xmlns:p14="http://schemas.microsoft.com/office/powerpoint/2010/main" val="20563977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83965-BE0A-65C7-8529-DB629413617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BDCF53E-1292-0CA9-EA5F-821C30C4EAD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3CA70CE-D293-974B-2BEA-1C330A8AD187}"/>
              </a:ext>
            </a:extLst>
          </p:cNvPr>
          <p:cNvSpPr>
            <a:spLocks noGrp="1"/>
          </p:cNvSpPr>
          <p:nvPr>
            <p:ph type="dt" sz="half" idx="10"/>
          </p:nvPr>
        </p:nvSpPr>
        <p:spPr/>
        <p:txBody>
          <a:bodyPr/>
          <a:lstStyle/>
          <a:p>
            <a:fld id="{77605C2A-278E-4944-AD8A-5E790C3D68CB}" type="datetimeFigureOut">
              <a:rPr lang="en-US" smtClean="0"/>
              <a:t>12/13/2023</a:t>
            </a:fld>
            <a:endParaRPr lang="en-US"/>
          </a:p>
        </p:txBody>
      </p:sp>
      <p:sp>
        <p:nvSpPr>
          <p:cNvPr id="5" name="Footer Placeholder 4">
            <a:extLst>
              <a:ext uri="{FF2B5EF4-FFF2-40B4-BE49-F238E27FC236}">
                <a16:creationId xmlns:a16="http://schemas.microsoft.com/office/drawing/2014/main" id="{E68E500B-F7F4-46B2-FBBE-DC71AC37D1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AFB4CE-5776-6BD1-9A3B-9AAEC3A258C8}"/>
              </a:ext>
            </a:extLst>
          </p:cNvPr>
          <p:cNvSpPr>
            <a:spLocks noGrp="1"/>
          </p:cNvSpPr>
          <p:nvPr>
            <p:ph type="sldNum" sz="quarter" idx="12"/>
          </p:nvPr>
        </p:nvSpPr>
        <p:spPr/>
        <p:txBody>
          <a:bodyPr/>
          <a:lstStyle/>
          <a:p>
            <a:fld id="{AF8A5525-0264-4325-ACD2-DEC2E372534A}" type="slidenum">
              <a:rPr lang="en-US" smtClean="0"/>
              <a:t>‹#›</a:t>
            </a:fld>
            <a:endParaRPr lang="en-US"/>
          </a:p>
        </p:txBody>
      </p:sp>
    </p:spTree>
    <p:extLst>
      <p:ext uri="{BB962C8B-B14F-4D97-AF65-F5344CB8AC3E}">
        <p14:creationId xmlns:p14="http://schemas.microsoft.com/office/powerpoint/2010/main" val="21487904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8E668-09BA-95B1-6F38-5C98D7C249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139669-A3EA-8044-EF6C-0CF1F680FFD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133F2CF-1BC9-C728-2B21-0992E5AA2DA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35C7E60-0FCF-8842-90BB-0F003999A35F}"/>
              </a:ext>
            </a:extLst>
          </p:cNvPr>
          <p:cNvSpPr>
            <a:spLocks noGrp="1"/>
          </p:cNvSpPr>
          <p:nvPr>
            <p:ph type="dt" sz="half" idx="10"/>
          </p:nvPr>
        </p:nvSpPr>
        <p:spPr/>
        <p:txBody>
          <a:bodyPr/>
          <a:lstStyle/>
          <a:p>
            <a:fld id="{77605C2A-278E-4944-AD8A-5E790C3D68CB}" type="datetimeFigureOut">
              <a:rPr lang="en-US" smtClean="0"/>
              <a:t>12/13/2023</a:t>
            </a:fld>
            <a:endParaRPr lang="en-US"/>
          </a:p>
        </p:txBody>
      </p:sp>
      <p:sp>
        <p:nvSpPr>
          <p:cNvPr id="6" name="Footer Placeholder 5">
            <a:extLst>
              <a:ext uri="{FF2B5EF4-FFF2-40B4-BE49-F238E27FC236}">
                <a16:creationId xmlns:a16="http://schemas.microsoft.com/office/drawing/2014/main" id="{78709224-C373-E724-C0B1-4D545031A2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84AFCE-B9A7-77C3-E34A-ACF59B8009A0}"/>
              </a:ext>
            </a:extLst>
          </p:cNvPr>
          <p:cNvSpPr>
            <a:spLocks noGrp="1"/>
          </p:cNvSpPr>
          <p:nvPr>
            <p:ph type="sldNum" sz="quarter" idx="12"/>
          </p:nvPr>
        </p:nvSpPr>
        <p:spPr/>
        <p:txBody>
          <a:bodyPr/>
          <a:lstStyle/>
          <a:p>
            <a:fld id="{AF8A5525-0264-4325-ACD2-DEC2E372534A}" type="slidenum">
              <a:rPr lang="en-US" smtClean="0"/>
              <a:t>‹#›</a:t>
            </a:fld>
            <a:endParaRPr lang="en-US"/>
          </a:p>
        </p:txBody>
      </p:sp>
    </p:spTree>
    <p:extLst>
      <p:ext uri="{BB962C8B-B14F-4D97-AF65-F5344CB8AC3E}">
        <p14:creationId xmlns:p14="http://schemas.microsoft.com/office/powerpoint/2010/main" val="31001365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ED354-131A-3C23-5A1C-2A926BD718F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8200FE5-7EF4-C99D-6CC8-B22467FBB2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80DD0B7-2C92-6B92-B5D2-D75C30DCD6B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5123C83-81C9-CD6C-7D51-53B2C7B3687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5A9FCD-5D18-8BFC-01EF-9FBBFB5E2A8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2D5D229-D915-E84C-06B9-D17BD47E01B2}"/>
              </a:ext>
            </a:extLst>
          </p:cNvPr>
          <p:cNvSpPr>
            <a:spLocks noGrp="1"/>
          </p:cNvSpPr>
          <p:nvPr>
            <p:ph type="dt" sz="half" idx="10"/>
          </p:nvPr>
        </p:nvSpPr>
        <p:spPr/>
        <p:txBody>
          <a:bodyPr/>
          <a:lstStyle/>
          <a:p>
            <a:fld id="{77605C2A-278E-4944-AD8A-5E790C3D68CB}" type="datetimeFigureOut">
              <a:rPr lang="en-US" smtClean="0"/>
              <a:t>12/13/2023</a:t>
            </a:fld>
            <a:endParaRPr lang="en-US"/>
          </a:p>
        </p:txBody>
      </p:sp>
      <p:sp>
        <p:nvSpPr>
          <p:cNvPr id="8" name="Footer Placeholder 7">
            <a:extLst>
              <a:ext uri="{FF2B5EF4-FFF2-40B4-BE49-F238E27FC236}">
                <a16:creationId xmlns:a16="http://schemas.microsoft.com/office/drawing/2014/main" id="{BAFB518A-4703-CE6A-D238-1DC93E2AA19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F9E72B9-3AE4-1BEB-14FE-2D5B4448074E}"/>
              </a:ext>
            </a:extLst>
          </p:cNvPr>
          <p:cNvSpPr>
            <a:spLocks noGrp="1"/>
          </p:cNvSpPr>
          <p:nvPr>
            <p:ph type="sldNum" sz="quarter" idx="12"/>
          </p:nvPr>
        </p:nvSpPr>
        <p:spPr/>
        <p:txBody>
          <a:bodyPr/>
          <a:lstStyle/>
          <a:p>
            <a:fld id="{AF8A5525-0264-4325-ACD2-DEC2E372534A}" type="slidenum">
              <a:rPr lang="en-US" smtClean="0"/>
              <a:t>‹#›</a:t>
            </a:fld>
            <a:endParaRPr lang="en-US"/>
          </a:p>
        </p:txBody>
      </p:sp>
    </p:spTree>
    <p:extLst>
      <p:ext uri="{BB962C8B-B14F-4D97-AF65-F5344CB8AC3E}">
        <p14:creationId xmlns:p14="http://schemas.microsoft.com/office/powerpoint/2010/main" val="3732822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2019AA-3B15-5A4B-320D-65730418D96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B91610-B6D9-B65A-F215-5978C9251B6D}"/>
              </a:ext>
            </a:extLst>
          </p:cNvPr>
          <p:cNvSpPr>
            <a:spLocks noGrp="1"/>
          </p:cNvSpPr>
          <p:nvPr>
            <p:ph type="dt" sz="half" idx="10"/>
          </p:nvPr>
        </p:nvSpPr>
        <p:spPr/>
        <p:txBody>
          <a:bodyPr/>
          <a:lstStyle/>
          <a:p>
            <a:fld id="{77605C2A-278E-4944-AD8A-5E790C3D68CB}" type="datetimeFigureOut">
              <a:rPr lang="en-US" smtClean="0"/>
              <a:t>12/13/2023</a:t>
            </a:fld>
            <a:endParaRPr lang="en-US"/>
          </a:p>
        </p:txBody>
      </p:sp>
      <p:sp>
        <p:nvSpPr>
          <p:cNvPr id="4" name="Footer Placeholder 3">
            <a:extLst>
              <a:ext uri="{FF2B5EF4-FFF2-40B4-BE49-F238E27FC236}">
                <a16:creationId xmlns:a16="http://schemas.microsoft.com/office/drawing/2014/main" id="{61DCB665-C5A3-BDCC-647F-971956217C6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AAAEDDE-F339-E527-1545-9CDDA4F4B18B}"/>
              </a:ext>
            </a:extLst>
          </p:cNvPr>
          <p:cNvSpPr>
            <a:spLocks noGrp="1"/>
          </p:cNvSpPr>
          <p:nvPr>
            <p:ph type="sldNum" sz="quarter" idx="12"/>
          </p:nvPr>
        </p:nvSpPr>
        <p:spPr/>
        <p:txBody>
          <a:bodyPr/>
          <a:lstStyle/>
          <a:p>
            <a:fld id="{AF8A5525-0264-4325-ACD2-DEC2E372534A}" type="slidenum">
              <a:rPr lang="en-US" smtClean="0"/>
              <a:t>‹#›</a:t>
            </a:fld>
            <a:endParaRPr lang="en-US"/>
          </a:p>
        </p:txBody>
      </p:sp>
    </p:spTree>
    <p:extLst>
      <p:ext uri="{BB962C8B-B14F-4D97-AF65-F5344CB8AC3E}">
        <p14:creationId xmlns:p14="http://schemas.microsoft.com/office/powerpoint/2010/main" val="21899121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303D609-E30B-A315-0D9A-B2D66F23A691}"/>
              </a:ext>
            </a:extLst>
          </p:cNvPr>
          <p:cNvSpPr>
            <a:spLocks noGrp="1"/>
          </p:cNvSpPr>
          <p:nvPr>
            <p:ph type="dt" sz="half" idx="10"/>
          </p:nvPr>
        </p:nvSpPr>
        <p:spPr/>
        <p:txBody>
          <a:bodyPr/>
          <a:lstStyle/>
          <a:p>
            <a:fld id="{77605C2A-278E-4944-AD8A-5E790C3D68CB}" type="datetimeFigureOut">
              <a:rPr lang="en-US" smtClean="0"/>
              <a:t>12/13/2023</a:t>
            </a:fld>
            <a:endParaRPr lang="en-US"/>
          </a:p>
        </p:txBody>
      </p:sp>
      <p:sp>
        <p:nvSpPr>
          <p:cNvPr id="3" name="Footer Placeholder 2">
            <a:extLst>
              <a:ext uri="{FF2B5EF4-FFF2-40B4-BE49-F238E27FC236}">
                <a16:creationId xmlns:a16="http://schemas.microsoft.com/office/drawing/2014/main" id="{1953BA4C-5B94-9193-5DC9-DBABEC7409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D922A2E-2E5A-74F3-6E73-8F1E016ECB03}"/>
              </a:ext>
            </a:extLst>
          </p:cNvPr>
          <p:cNvSpPr>
            <a:spLocks noGrp="1"/>
          </p:cNvSpPr>
          <p:nvPr>
            <p:ph type="sldNum" sz="quarter" idx="12"/>
          </p:nvPr>
        </p:nvSpPr>
        <p:spPr/>
        <p:txBody>
          <a:bodyPr/>
          <a:lstStyle/>
          <a:p>
            <a:fld id="{AF8A5525-0264-4325-ACD2-DEC2E372534A}" type="slidenum">
              <a:rPr lang="en-US" smtClean="0"/>
              <a:t>‹#›</a:t>
            </a:fld>
            <a:endParaRPr lang="en-US"/>
          </a:p>
        </p:txBody>
      </p:sp>
    </p:spTree>
    <p:extLst>
      <p:ext uri="{BB962C8B-B14F-4D97-AF65-F5344CB8AC3E}">
        <p14:creationId xmlns:p14="http://schemas.microsoft.com/office/powerpoint/2010/main" val="13615097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FB6B0-D40E-1BFA-D4D5-CDD8DEEC884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3F7E6B9-5EE1-59D2-46BA-6C37BCAF4D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6C58B55-0232-3462-1987-802522F617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05EBE84-4174-B47E-D376-20DF179AC416}"/>
              </a:ext>
            </a:extLst>
          </p:cNvPr>
          <p:cNvSpPr>
            <a:spLocks noGrp="1"/>
          </p:cNvSpPr>
          <p:nvPr>
            <p:ph type="dt" sz="half" idx="10"/>
          </p:nvPr>
        </p:nvSpPr>
        <p:spPr/>
        <p:txBody>
          <a:bodyPr/>
          <a:lstStyle/>
          <a:p>
            <a:fld id="{77605C2A-278E-4944-AD8A-5E790C3D68CB}" type="datetimeFigureOut">
              <a:rPr lang="en-US" smtClean="0"/>
              <a:t>12/13/2023</a:t>
            </a:fld>
            <a:endParaRPr lang="en-US"/>
          </a:p>
        </p:txBody>
      </p:sp>
      <p:sp>
        <p:nvSpPr>
          <p:cNvPr id="6" name="Footer Placeholder 5">
            <a:extLst>
              <a:ext uri="{FF2B5EF4-FFF2-40B4-BE49-F238E27FC236}">
                <a16:creationId xmlns:a16="http://schemas.microsoft.com/office/drawing/2014/main" id="{AD1E7029-10E7-AA39-402E-26B766020C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F9C900-A99B-A5C5-7E60-EA760A487352}"/>
              </a:ext>
            </a:extLst>
          </p:cNvPr>
          <p:cNvSpPr>
            <a:spLocks noGrp="1"/>
          </p:cNvSpPr>
          <p:nvPr>
            <p:ph type="sldNum" sz="quarter" idx="12"/>
          </p:nvPr>
        </p:nvSpPr>
        <p:spPr/>
        <p:txBody>
          <a:bodyPr/>
          <a:lstStyle/>
          <a:p>
            <a:fld id="{AF8A5525-0264-4325-ACD2-DEC2E372534A}" type="slidenum">
              <a:rPr lang="en-US" smtClean="0"/>
              <a:t>‹#›</a:t>
            </a:fld>
            <a:endParaRPr lang="en-US"/>
          </a:p>
        </p:txBody>
      </p:sp>
    </p:spTree>
    <p:extLst>
      <p:ext uri="{BB962C8B-B14F-4D97-AF65-F5344CB8AC3E}">
        <p14:creationId xmlns:p14="http://schemas.microsoft.com/office/powerpoint/2010/main" val="33814540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6F74B5-9779-4A12-6D96-0B6B63F367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67319A1-10A3-3ADC-3F92-2896462CB66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A989ABA-018B-288D-02B3-963FEBF926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44EE0FA-A03C-CA94-BF7C-84B9F8FD4FA9}"/>
              </a:ext>
            </a:extLst>
          </p:cNvPr>
          <p:cNvSpPr>
            <a:spLocks noGrp="1"/>
          </p:cNvSpPr>
          <p:nvPr>
            <p:ph type="dt" sz="half" idx="10"/>
          </p:nvPr>
        </p:nvSpPr>
        <p:spPr/>
        <p:txBody>
          <a:bodyPr/>
          <a:lstStyle/>
          <a:p>
            <a:fld id="{77605C2A-278E-4944-AD8A-5E790C3D68CB}" type="datetimeFigureOut">
              <a:rPr lang="en-US" smtClean="0"/>
              <a:t>12/13/2023</a:t>
            </a:fld>
            <a:endParaRPr lang="en-US"/>
          </a:p>
        </p:txBody>
      </p:sp>
      <p:sp>
        <p:nvSpPr>
          <p:cNvPr id="6" name="Footer Placeholder 5">
            <a:extLst>
              <a:ext uri="{FF2B5EF4-FFF2-40B4-BE49-F238E27FC236}">
                <a16:creationId xmlns:a16="http://schemas.microsoft.com/office/drawing/2014/main" id="{DE681179-2F98-D897-DDD1-56CF4001E3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50A84E-C275-526C-210A-8F5E27BA435C}"/>
              </a:ext>
            </a:extLst>
          </p:cNvPr>
          <p:cNvSpPr>
            <a:spLocks noGrp="1"/>
          </p:cNvSpPr>
          <p:nvPr>
            <p:ph type="sldNum" sz="quarter" idx="12"/>
          </p:nvPr>
        </p:nvSpPr>
        <p:spPr/>
        <p:txBody>
          <a:bodyPr/>
          <a:lstStyle/>
          <a:p>
            <a:fld id="{AF8A5525-0264-4325-ACD2-DEC2E372534A}" type="slidenum">
              <a:rPr lang="en-US" smtClean="0"/>
              <a:t>‹#›</a:t>
            </a:fld>
            <a:endParaRPr lang="en-US"/>
          </a:p>
        </p:txBody>
      </p:sp>
    </p:spTree>
    <p:extLst>
      <p:ext uri="{BB962C8B-B14F-4D97-AF65-F5344CB8AC3E}">
        <p14:creationId xmlns:p14="http://schemas.microsoft.com/office/powerpoint/2010/main" val="24734293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36B2F5-F1A8-D935-2ACB-53E562F0DF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60AE9F9-1C43-E430-6734-DF29A60D244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9B2DCD-8A09-1174-8821-15D0443038A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605C2A-278E-4944-AD8A-5E790C3D68CB}" type="datetimeFigureOut">
              <a:rPr lang="en-US" smtClean="0"/>
              <a:t>12/13/2023</a:t>
            </a:fld>
            <a:endParaRPr lang="en-US"/>
          </a:p>
        </p:txBody>
      </p:sp>
      <p:sp>
        <p:nvSpPr>
          <p:cNvPr id="5" name="Footer Placeholder 4">
            <a:extLst>
              <a:ext uri="{FF2B5EF4-FFF2-40B4-BE49-F238E27FC236}">
                <a16:creationId xmlns:a16="http://schemas.microsoft.com/office/drawing/2014/main" id="{0CE02173-57DD-784F-4FC2-905B1080090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DCA81C4-0C4C-5745-F59A-ECF605CDCC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8A5525-0264-4325-ACD2-DEC2E372534A}" type="slidenum">
              <a:rPr lang="en-US" smtClean="0"/>
              <a:t>‹#›</a:t>
            </a:fld>
            <a:endParaRPr lang="en-US"/>
          </a:p>
        </p:txBody>
      </p:sp>
    </p:spTree>
    <p:extLst>
      <p:ext uri="{BB962C8B-B14F-4D97-AF65-F5344CB8AC3E}">
        <p14:creationId xmlns:p14="http://schemas.microsoft.com/office/powerpoint/2010/main" val="15731213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 Id="rId5" Type="http://schemas.openxmlformats.org/officeDocument/2006/relationships/chart" Target="../charts/chart6.xml"/><Relationship Id="rId4" Type="http://schemas.openxmlformats.org/officeDocument/2006/relationships/chart" Target="../charts/chart5.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emf"/><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emf"/><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emf"/><Relationship Id="rId9" Type="http://schemas.openxmlformats.org/officeDocument/2006/relationships/image" Target="../media/image9.png"/></Relationships>
</file>

<file path=ppt/slides/_rels/slide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4/relationships/chartEx" Target="../charts/chartEx1.xml"/><Relationship Id="rId1" Type="http://schemas.openxmlformats.org/officeDocument/2006/relationships/slideLayout" Target="../slideLayouts/slideLayout2.xml"/><Relationship Id="rId5" Type="http://schemas.openxmlformats.org/officeDocument/2006/relationships/image" Target="../media/image7.png"/><Relationship Id="rId4" Type="http://schemas.microsoft.com/office/2014/relationships/chartEx" Target="../charts/chartEx2.xml"/></Relationships>
</file>

<file path=ppt/slides/_rels/slide8.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307E37D-A281-4565-DA87-B977E3E57F03}"/>
              </a:ext>
            </a:extLst>
          </p:cNvPr>
          <p:cNvPicPr>
            <a:picLocks noChangeAspect="1"/>
          </p:cNvPicPr>
          <p:nvPr/>
        </p:nvPicPr>
        <p:blipFill rotWithShape="1">
          <a:blip r:embed="rId2"/>
          <a:srcRect t="9091" r="23298"/>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D029ECA-1187-D7FE-7196-A69D0BF48776}"/>
              </a:ext>
            </a:extLst>
          </p:cNvPr>
          <p:cNvSpPr>
            <a:spLocks noGrp="1"/>
          </p:cNvSpPr>
          <p:nvPr>
            <p:ph type="ctrTitle"/>
          </p:nvPr>
        </p:nvSpPr>
        <p:spPr>
          <a:xfrm>
            <a:off x="477980" y="1122363"/>
            <a:ext cx="4464955" cy="3204134"/>
          </a:xfrm>
        </p:spPr>
        <p:txBody>
          <a:bodyPr anchor="b">
            <a:normAutofit/>
          </a:bodyPr>
          <a:lstStyle/>
          <a:p>
            <a:pPr algn="l"/>
            <a:r>
              <a:rPr lang="en-US" sz="4800" dirty="0"/>
              <a:t>Tempus Fugit: </a:t>
            </a:r>
            <a:br>
              <a:rPr lang="en-US" sz="4800" dirty="0"/>
            </a:br>
            <a:r>
              <a:rPr lang="en-US" sz="2800" dirty="0"/>
              <a:t>Process Improvement Through Time Management</a:t>
            </a:r>
          </a:p>
        </p:txBody>
      </p:sp>
      <p:sp>
        <p:nvSpPr>
          <p:cNvPr id="3" name="Subtitle 2">
            <a:extLst>
              <a:ext uri="{FF2B5EF4-FFF2-40B4-BE49-F238E27FC236}">
                <a16:creationId xmlns:a16="http://schemas.microsoft.com/office/drawing/2014/main" id="{4AC3D167-F45B-D9E8-E903-FA502305D6E0}"/>
              </a:ext>
            </a:extLst>
          </p:cNvPr>
          <p:cNvSpPr>
            <a:spLocks noGrp="1"/>
          </p:cNvSpPr>
          <p:nvPr>
            <p:ph type="subTitle" idx="1"/>
          </p:nvPr>
        </p:nvSpPr>
        <p:spPr>
          <a:xfrm>
            <a:off x="477980" y="4872922"/>
            <a:ext cx="4887650" cy="1208141"/>
          </a:xfrm>
        </p:spPr>
        <p:txBody>
          <a:bodyPr>
            <a:normAutofit/>
          </a:bodyPr>
          <a:lstStyle/>
          <a:p>
            <a:pPr algn="l"/>
            <a:r>
              <a:rPr lang="en-US" sz="2000" dirty="0"/>
              <a:t>Ben Dieck</a:t>
            </a:r>
          </a:p>
          <a:p>
            <a:pPr algn="l"/>
            <a:r>
              <a:rPr lang="en-US" sz="2000" dirty="0"/>
              <a:t>MBC 638 – Data Analysis for Decision Making</a:t>
            </a:r>
          </a:p>
          <a:p>
            <a:pPr algn="l"/>
            <a:r>
              <a:rPr lang="en-US" sz="2000" dirty="0"/>
              <a:t>Syracuse University</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34DF6F0F-005D-08F2-C9AA-F7D1415314AE}"/>
              </a:ext>
            </a:extLst>
          </p:cNvPr>
          <p:cNvSpPr/>
          <p:nvPr/>
        </p:nvSpPr>
        <p:spPr>
          <a:xfrm>
            <a:off x="64655" y="64654"/>
            <a:ext cx="12062690" cy="6720193"/>
          </a:xfrm>
          <a:prstGeom prst="rect">
            <a:avLst/>
          </a:prstGeom>
          <a:noFill/>
          <a:ln w="28575">
            <a:solidFill>
              <a:schemeClr val="bg1">
                <a:lumMod val="75000"/>
              </a:schemeClr>
            </a:solidFill>
          </a:ln>
          <a:effectLst>
            <a:outerShdw blurRad="50800" dist="38100" dir="10800000" algn="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266477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07302-1AD5-97D6-EBDC-0268D660C519}"/>
              </a:ext>
            </a:extLst>
          </p:cNvPr>
          <p:cNvSpPr>
            <a:spLocks noGrp="1"/>
          </p:cNvSpPr>
          <p:nvPr>
            <p:ph type="title"/>
          </p:nvPr>
        </p:nvSpPr>
        <p:spPr>
          <a:xfrm>
            <a:off x="182418" y="134216"/>
            <a:ext cx="6002722" cy="1325563"/>
          </a:xfrm>
        </p:spPr>
        <p:txBody>
          <a:bodyPr/>
          <a:lstStyle/>
          <a:p>
            <a:r>
              <a:rPr lang="en-US" dirty="0"/>
              <a:t>Control: Process Control</a:t>
            </a:r>
          </a:p>
        </p:txBody>
      </p:sp>
      <p:sp>
        <p:nvSpPr>
          <p:cNvPr id="3" name="Content Placeholder 2">
            <a:extLst>
              <a:ext uri="{FF2B5EF4-FFF2-40B4-BE49-F238E27FC236}">
                <a16:creationId xmlns:a16="http://schemas.microsoft.com/office/drawing/2014/main" id="{4EF1FF69-9EBC-DE99-39A0-C5907A1542B8}"/>
              </a:ext>
            </a:extLst>
          </p:cNvPr>
          <p:cNvSpPr>
            <a:spLocks noGrp="1"/>
          </p:cNvSpPr>
          <p:nvPr>
            <p:ph idx="1"/>
          </p:nvPr>
        </p:nvSpPr>
        <p:spPr>
          <a:xfrm>
            <a:off x="182418" y="1429158"/>
            <a:ext cx="5584166" cy="5386310"/>
          </a:xfrm>
        </p:spPr>
        <p:txBody>
          <a:bodyPr>
            <a:normAutofit fontScale="77500" lnSpcReduction="20000"/>
          </a:bodyPr>
          <a:lstStyle/>
          <a:p>
            <a:r>
              <a:rPr lang="en-US" dirty="0"/>
              <a:t>Using an IMR Process Control Chart there is little indication of meaningful change at first glance. </a:t>
            </a:r>
          </a:p>
          <a:p>
            <a:r>
              <a:rPr lang="en-US" dirty="0"/>
              <a:t>The Moving Range indicates that the process is in control, and defines the behavior of the Unmapped time variable.</a:t>
            </a:r>
          </a:p>
          <a:p>
            <a:r>
              <a:rPr lang="en-US" dirty="0"/>
              <a:t>One point breaks the upper control limit in the IMR chart, following the implementation of controls (Day 31). </a:t>
            </a:r>
          </a:p>
          <a:p>
            <a:r>
              <a:rPr lang="en-US" dirty="0"/>
              <a:t>The IMR does seem to have a bit of an upward trend towards the end of the time period.</a:t>
            </a:r>
          </a:p>
          <a:p>
            <a:pPr lvl="1"/>
            <a:r>
              <a:rPr lang="en-US" dirty="0"/>
              <a:t>Data points congregate at the mean line.</a:t>
            </a:r>
          </a:p>
          <a:p>
            <a:pPr lvl="1"/>
            <a:r>
              <a:rPr lang="en-US" dirty="0"/>
              <a:t>Flex time available tends not to be as close to the lower control limit as earlier datapoints.</a:t>
            </a:r>
          </a:p>
          <a:p>
            <a:pPr lvl="1"/>
            <a:r>
              <a:rPr lang="en-US" dirty="0"/>
              <a:t>The rhythmic up and down of the chart indicates that we have some obvious ‘seasonality’ with this data from weekend data that brings more flex time than the working week. .</a:t>
            </a:r>
          </a:p>
        </p:txBody>
      </p:sp>
      <p:sp>
        <p:nvSpPr>
          <p:cNvPr id="4" name="Rectangle 3">
            <a:extLst>
              <a:ext uri="{FF2B5EF4-FFF2-40B4-BE49-F238E27FC236}">
                <a16:creationId xmlns:a16="http://schemas.microsoft.com/office/drawing/2014/main" id="{439D2709-9BDE-34B0-4AAA-1EF8174E3BDA}"/>
              </a:ext>
            </a:extLst>
          </p:cNvPr>
          <p:cNvSpPr/>
          <p:nvPr/>
        </p:nvSpPr>
        <p:spPr>
          <a:xfrm>
            <a:off x="64655" y="64654"/>
            <a:ext cx="12062690" cy="6720193"/>
          </a:xfrm>
          <a:prstGeom prst="rect">
            <a:avLst/>
          </a:prstGeom>
          <a:noFill/>
          <a:ln w="28575">
            <a:solidFill>
              <a:schemeClr val="bg1">
                <a:lumMod val="75000"/>
              </a:schemeClr>
            </a:solidFill>
          </a:ln>
          <a:effectLst>
            <a:outerShdw blurRad="50800" dist="38100" dir="10800000" algn="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Chart 5">
            <a:extLst>
              <a:ext uri="{FF2B5EF4-FFF2-40B4-BE49-F238E27FC236}">
                <a16:creationId xmlns:a16="http://schemas.microsoft.com/office/drawing/2014/main" id="{B725F002-43E6-4CE4-A3FE-8E04E819475E}"/>
              </a:ext>
            </a:extLst>
          </p:cNvPr>
          <p:cNvGraphicFramePr>
            <a:graphicFrameLocks/>
          </p:cNvGraphicFramePr>
          <p:nvPr>
            <p:extLst>
              <p:ext uri="{D42A27DB-BD31-4B8C-83A1-F6EECF244321}">
                <p14:modId xmlns:p14="http://schemas.microsoft.com/office/powerpoint/2010/main" val="3675518204"/>
              </p:ext>
            </p:extLst>
          </p:nvPr>
        </p:nvGraphicFramePr>
        <p:xfrm>
          <a:off x="6262776" y="306469"/>
          <a:ext cx="4843469" cy="288071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6">
            <a:extLst>
              <a:ext uri="{FF2B5EF4-FFF2-40B4-BE49-F238E27FC236}">
                <a16:creationId xmlns:a16="http://schemas.microsoft.com/office/drawing/2014/main" id="{5A0AD96A-FF7E-4D8E-9BC0-2E13D73370A2}"/>
              </a:ext>
            </a:extLst>
          </p:cNvPr>
          <p:cNvGraphicFramePr>
            <a:graphicFrameLocks/>
          </p:cNvGraphicFramePr>
          <p:nvPr>
            <p:extLst>
              <p:ext uri="{D42A27DB-BD31-4B8C-83A1-F6EECF244321}">
                <p14:modId xmlns:p14="http://schemas.microsoft.com/office/powerpoint/2010/main" val="1105943994"/>
              </p:ext>
            </p:extLst>
          </p:nvPr>
        </p:nvGraphicFramePr>
        <p:xfrm>
          <a:off x="6262777" y="3429000"/>
          <a:ext cx="4843469" cy="3007532"/>
        </p:xfrm>
        <a:graphic>
          <a:graphicData uri="http://schemas.openxmlformats.org/drawingml/2006/chart">
            <c:chart xmlns:c="http://schemas.openxmlformats.org/drawingml/2006/chart" xmlns:r="http://schemas.openxmlformats.org/officeDocument/2006/relationships" r:id="rId3"/>
          </a:graphicData>
        </a:graphic>
      </p:graphicFrame>
      <p:sp>
        <p:nvSpPr>
          <p:cNvPr id="8" name="Freeform: Shape 7">
            <a:extLst>
              <a:ext uri="{FF2B5EF4-FFF2-40B4-BE49-F238E27FC236}">
                <a16:creationId xmlns:a16="http://schemas.microsoft.com/office/drawing/2014/main" id="{0466464D-79F4-F262-DB22-58653D4688E9}"/>
              </a:ext>
            </a:extLst>
          </p:cNvPr>
          <p:cNvSpPr/>
          <p:nvPr/>
        </p:nvSpPr>
        <p:spPr>
          <a:xfrm flipV="1">
            <a:off x="345058" y="1058566"/>
            <a:ext cx="4753153" cy="192262"/>
          </a:xfrm>
          <a:custGeom>
            <a:avLst/>
            <a:gdLst>
              <a:gd name="connsiteX0" fmla="*/ 0 w 4753153"/>
              <a:gd name="connsiteY0" fmla="*/ 192262 h 192262"/>
              <a:gd name="connsiteX1" fmla="*/ 642007 w 4753153"/>
              <a:gd name="connsiteY1" fmla="*/ 182969 h 192262"/>
              <a:gd name="connsiteX2" fmla="*/ 1284014 w 4753153"/>
              <a:gd name="connsiteY2" fmla="*/ 173676 h 192262"/>
              <a:gd name="connsiteX3" fmla="*/ 1881744 w 4753153"/>
              <a:gd name="connsiteY3" fmla="*/ 165024 h 192262"/>
              <a:gd name="connsiteX4" fmla="*/ 2346646 w 4753153"/>
              <a:gd name="connsiteY4" fmla="*/ 158294 h 192262"/>
              <a:gd name="connsiteX5" fmla="*/ 2944377 w 4753153"/>
              <a:gd name="connsiteY5" fmla="*/ 149642 h 192262"/>
              <a:gd name="connsiteX6" fmla="*/ 3542107 w 4753153"/>
              <a:gd name="connsiteY6" fmla="*/ 140990 h 192262"/>
              <a:gd name="connsiteX7" fmla="*/ 4427634 w 4753153"/>
              <a:gd name="connsiteY7" fmla="*/ 128172 h 192262"/>
              <a:gd name="connsiteX8" fmla="*/ 4405497 w 4753153"/>
              <a:gd name="connsiteY8" fmla="*/ 0 h 19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53153" h="192262" extrusionOk="0">
                <a:moveTo>
                  <a:pt x="0" y="192262"/>
                </a:moveTo>
                <a:cubicBezTo>
                  <a:pt x="180197" y="149897"/>
                  <a:pt x="355600" y="198774"/>
                  <a:pt x="642007" y="182969"/>
                </a:cubicBezTo>
                <a:cubicBezTo>
                  <a:pt x="928414" y="167164"/>
                  <a:pt x="1103531" y="208490"/>
                  <a:pt x="1284014" y="173676"/>
                </a:cubicBezTo>
                <a:cubicBezTo>
                  <a:pt x="1464497" y="138862"/>
                  <a:pt x="1610450" y="231055"/>
                  <a:pt x="1881744" y="165024"/>
                </a:cubicBezTo>
                <a:cubicBezTo>
                  <a:pt x="2153038" y="98993"/>
                  <a:pt x="2222611" y="167623"/>
                  <a:pt x="2346646" y="158294"/>
                </a:cubicBezTo>
                <a:cubicBezTo>
                  <a:pt x="2470681" y="148965"/>
                  <a:pt x="2764811" y="179182"/>
                  <a:pt x="2944377" y="149642"/>
                </a:cubicBezTo>
                <a:cubicBezTo>
                  <a:pt x="3123943" y="120102"/>
                  <a:pt x="3422463" y="180941"/>
                  <a:pt x="3542107" y="140990"/>
                </a:cubicBezTo>
                <a:cubicBezTo>
                  <a:pt x="3661751" y="101039"/>
                  <a:pt x="4105788" y="221273"/>
                  <a:pt x="4427634" y="128172"/>
                </a:cubicBezTo>
                <a:cubicBezTo>
                  <a:pt x="5174170" y="90302"/>
                  <a:pt x="4427555" y="190711"/>
                  <a:pt x="4405497" y="0"/>
                </a:cubicBezTo>
              </a:path>
            </a:pathLst>
          </a:custGeom>
          <a:noFill/>
          <a:ln w="38100">
            <a:extLst>
              <a:ext uri="{C807C97D-BFC1-408E-A445-0C87EB9F89A2}">
                <ask:lineSketchStyleProps xmlns:ask="http://schemas.microsoft.com/office/drawing/2018/sketchyshapes" sd="112227688">
                  <a:custGeom>
                    <a:avLst/>
                    <a:gdLst>
                      <a:gd name="connsiteX0" fmla="*/ 0 w 3704251"/>
                      <a:gd name="connsiteY0" fmla="*/ 25880 h 25880"/>
                      <a:gd name="connsiteX1" fmla="*/ 3450566 w 3704251"/>
                      <a:gd name="connsiteY1" fmla="*/ 17253 h 25880"/>
                      <a:gd name="connsiteX2" fmla="*/ 3433314 w 3704251"/>
                      <a:gd name="connsiteY2" fmla="*/ 0 h 25880"/>
                    </a:gdLst>
                    <a:ahLst/>
                    <a:cxnLst>
                      <a:cxn ang="0">
                        <a:pos x="connsiteX0" y="connsiteY0"/>
                      </a:cxn>
                      <a:cxn ang="0">
                        <a:pos x="connsiteX1" y="connsiteY1"/>
                      </a:cxn>
                      <a:cxn ang="0">
                        <a:pos x="connsiteX2" y="connsiteY2"/>
                      </a:cxn>
                    </a:cxnLst>
                    <a:rect l="l" t="t" r="r" b="b"/>
                    <a:pathLst>
                      <a:path w="3704251" h="25880">
                        <a:moveTo>
                          <a:pt x="0" y="25880"/>
                        </a:moveTo>
                        <a:lnTo>
                          <a:pt x="3450566" y="17253"/>
                        </a:lnTo>
                        <a:cubicBezTo>
                          <a:pt x="4022785" y="12940"/>
                          <a:pt x="3450567" y="27317"/>
                          <a:pt x="3433314" y="0"/>
                        </a:cubicBezTo>
                      </a:path>
                    </a:pathLst>
                  </a:custGeom>
                  <ask:type>
                    <ask:lineSketchScribble/>
                  </ask:type>
                </ask:lineSketchStyleProps>
              </a:ext>
            </a:extLst>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9D2BB99E-78A7-5972-DDB2-D03912E84F25}"/>
              </a:ext>
            </a:extLst>
          </p:cNvPr>
          <p:cNvSpPr/>
          <p:nvPr/>
        </p:nvSpPr>
        <p:spPr>
          <a:xfrm>
            <a:off x="9998014" y="4347713"/>
            <a:ext cx="1302589" cy="1207698"/>
          </a:xfrm>
          <a:prstGeom prst="ellipse">
            <a:avLst/>
          </a:prstGeom>
          <a:noFill/>
          <a:ln w="28575">
            <a:solidFill>
              <a:srgbClr val="C0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0AAB4A21-4A2E-48A2-C3D3-CE8689A8F341}"/>
              </a:ext>
            </a:extLst>
          </p:cNvPr>
          <p:cNvSpPr txBox="1"/>
          <p:nvPr/>
        </p:nvSpPr>
        <p:spPr>
          <a:xfrm>
            <a:off x="10784001" y="3947603"/>
            <a:ext cx="1060960" cy="400110"/>
          </a:xfrm>
          <a:prstGeom prst="rect">
            <a:avLst/>
          </a:prstGeom>
          <a:noFill/>
        </p:spPr>
        <p:txBody>
          <a:bodyPr wrap="square" rtlCol="0">
            <a:spAutoFit/>
          </a:bodyPr>
          <a:lstStyle/>
          <a:p>
            <a:r>
              <a:rPr lang="en-US" sz="1000" dirty="0">
                <a:solidFill>
                  <a:srgbClr val="C00000"/>
                </a:solidFill>
              </a:rPr>
              <a:t>Possible pattern emerging</a:t>
            </a:r>
          </a:p>
        </p:txBody>
      </p:sp>
    </p:spTree>
    <p:extLst>
      <p:ext uri="{BB962C8B-B14F-4D97-AF65-F5344CB8AC3E}">
        <p14:creationId xmlns:p14="http://schemas.microsoft.com/office/powerpoint/2010/main" val="29341827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07302-1AD5-97D6-EBDC-0268D660C519}"/>
              </a:ext>
            </a:extLst>
          </p:cNvPr>
          <p:cNvSpPr>
            <a:spLocks noGrp="1"/>
          </p:cNvSpPr>
          <p:nvPr>
            <p:ph type="title"/>
          </p:nvPr>
        </p:nvSpPr>
        <p:spPr>
          <a:xfrm>
            <a:off x="1186762" y="73153"/>
            <a:ext cx="2828201" cy="1325563"/>
          </a:xfrm>
        </p:spPr>
        <p:txBody>
          <a:bodyPr/>
          <a:lstStyle/>
          <a:p>
            <a:r>
              <a:rPr lang="en-US" dirty="0"/>
              <a:t>Time Series</a:t>
            </a:r>
          </a:p>
        </p:txBody>
      </p:sp>
      <p:sp>
        <p:nvSpPr>
          <p:cNvPr id="3" name="Content Placeholder 2">
            <a:extLst>
              <a:ext uri="{FF2B5EF4-FFF2-40B4-BE49-F238E27FC236}">
                <a16:creationId xmlns:a16="http://schemas.microsoft.com/office/drawing/2014/main" id="{4EF1FF69-9EBC-DE99-39A0-C5907A1542B8}"/>
              </a:ext>
            </a:extLst>
          </p:cNvPr>
          <p:cNvSpPr>
            <a:spLocks noGrp="1"/>
          </p:cNvSpPr>
          <p:nvPr>
            <p:ph idx="1"/>
          </p:nvPr>
        </p:nvSpPr>
        <p:spPr>
          <a:xfrm>
            <a:off x="345058" y="1337094"/>
            <a:ext cx="4511613" cy="5099438"/>
          </a:xfrm>
        </p:spPr>
        <p:txBody>
          <a:bodyPr>
            <a:normAutofit fontScale="92500"/>
          </a:bodyPr>
          <a:lstStyle/>
          <a:p>
            <a:r>
              <a:rPr lang="en-US" dirty="0"/>
              <a:t>Time series repeats the depiction of seasonal data.</a:t>
            </a:r>
          </a:p>
          <a:p>
            <a:r>
              <a:rPr lang="en-US" dirty="0"/>
              <a:t>Utilizing data smoothing and a moving average we can model around the spikes caused by the weekends.</a:t>
            </a:r>
          </a:p>
          <a:p>
            <a:r>
              <a:rPr lang="en-US" dirty="0"/>
              <a:t>We begin to see more clearly that there is an upward trend in the amount of flex time available towards the end of time series.</a:t>
            </a:r>
          </a:p>
          <a:p>
            <a:pPr lvl="1"/>
            <a:r>
              <a:rPr lang="en-US" dirty="0"/>
              <a:t>After controls were installed. </a:t>
            </a:r>
          </a:p>
        </p:txBody>
      </p:sp>
      <p:sp>
        <p:nvSpPr>
          <p:cNvPr id="4" name="Rectangle 3">
            <a:extLst>
              <a:ext uri="{FF2B5EF4-FFF2-40B4-BE49-F238E27FC236}">
                <a16:creationId xmlns:a16="http://schemas.microsoft.com/office/drawing/2014/main" id="{439D2709-9BDE-34B0-4AAA-1EF8174E3BDA}"/>
              </a:ext>
            </a:extLst>
          </p:cNvPr>
          <p:cNvSpPr/>
          <p:nvPr/>
        </p:nvSpPr>
        <p:spPr>
          <a:xfrm>
            <a:off x="64655" y="64654"/>
            <a:ext cx="12062690" cy="6720193"/>
          </a:xfrm>
          <a:prstGeom prst="rect">
            <a:avLst/>
          </a:prstGeom>
          <a:noFill/>
          <a:ln w="28575">
            <a:solidFill>
              <a:schemeClr val="bg1">
                <a:lumMod val="75000"/>
              </a:schemeClr>
            </a:solidFill>
          </a:ln>
          <a:effectLst>
            <a:outerShdw blurRad="50800" dist="38100" dir="10800000" algn="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Shape 7">
            <a:extLst>
              <a:ext uri="{FF2B5EF4-FFF2-40B4-BE49-F238E27FC236}">
                <a16:creationId xmlns:a16="http://schemas.microsoft.com/office/drawing/2014/main" id="{0466464D-79F4-F262-DB22-58653D4688E9}"/>
              </a:ext>
            </a:extLst>
          </p:cNvPr>
          <p:cNvSpPr/>
          <p:nvPr/>
        </p:nvSpPr>
        <p:spPr>
          <a:xfrm flipV="1">
            <a:off x="685800" y="1037107"/>
            <a:ext cx="3830127" cy="175011"/>
          </a:xfrm>
          <a:custGeom>
            <a:avLst/>
            <a:gdLst>
              <a:gd name="connsiteX0" fmla="*/ 0 w 3830127"/>
              <a:gd name="connsiteY0" fmla="*/ 175011 h 175011"/>
              <a:gd name="connsiteX1" fmla="*/ 665993 w 3830127"/>
              <a:gd name="connsiteY1" fmla="*/ 164121 h 175011"/>
              <a:gd name="connsiteX2" fmla="*/ 1331987 w 3830127"/>
              <a:gd name="connsiteY2" fmla="*/ 153231 h 175011"/>
              <a:gd name="connsiteX3" fmla="*/ 1962302 w 3830127"/>
              <a:gd name="connsiteY3" fmla="*/ 142924 h 175011"/>
              <a:gd name="connsiteX4" fmla="*/ 2485582 w 3830127"/>
              <a:gd name="connsiteY4" fmla="*/ 134367 h 175011"/>
              <a:gd name="connsiteX5" fmla="*/ 3567821 w 3830127"/>
              <a:gd name="connsiteY5" fmla="*/ 116671 h 175011"/>
              <a:gd name="connsiteX6" fmla="*/ 3549983 w 3830127"/>
              <a:gd name="connsiteY6" fmla="*/ 0 h 175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30127" h="175011" extrusionOk="0">
                <a:moveTo>
                  <a:pt x="0" y="175011"/>
                </a:moveTo>
                <a:cubicBezTo>
                  <a:pt x="177751" y="137916"/>
                  <a:pt x="369324" y="195304"/>
                  <a:pt x="665993" y="164121"/>
                </a:cubicBezTo>
                <a:cubicBezTo>
                  <a:pt x="962662" y="132938"/>
                  <a:pt x="1014143" y="177860"/>
                  <a:pt x="1331987" y="153231"/>
                </a:cubicBezTo>
                <a:cubicBezTo>
                  <a:pt x="1649831" y="128602"/>
                  <a:pt x="1767265" y="207007"/>
                  <a:pt x="1962302" y="142924"/>
                </a:cubicBezTo>
                <a:cubicBezTo>
                  <a:pt x="2157339" y="78840"/>
                  <a:pt x="2240322" y="145726"/>
                  <a:pt x="2485582" y="134367"/>
                </a:cubicBezTo>
                <a:cubicBezTo>
                  <a:pt x="2730842" y="123008"/>
                  <a:pt x="3284079" y="234530"/>
                  <a:pt x="3567821" y="116671"/>
                </a:cubicBezTo>
                <a:cubicBezTo>
                  <a:pt x="4118255" y="57115"/>
                  <a:pt x="3523875" y="176689"/>
                  <a:pt x="3549983" y="0"/>
                </a:cubicBezTo>
              </a:path>
            </a:pathLst>
          </a:custGeom>
          <a:noFill/>
          <a:ln w="38100">
            <a:extLst>
              <a:ext uri="{C807C97D-BFC1-408E-A445-0C87EB9F89A2}">
                <ask:lineSketchStyleProps xmlns:ask="http://schemas.microsoft.com/office/drawing/2018/sketchyshapes" sd="112227688">
                  <a:custGeom>
                    <a:avLst/>
                    <a:gdLst>
                      <a:gd name="connsiteX0" fmla="*/ 0 w 3704251"/>
                      <a:gd name="connsiteY0" fmla="*/ 25880 h 25880"/>
                      <a:gd name="connsiteX1" fmla="*/ 3450566 w 3704251"/>
                      <a:gd name="connsiteY1" fmla="*/ 17253 h 25880"/>
                      <a:gd name="connsiteX2" fmla="*/ 3433314 w 3704251"/>
                      <a:gd name="connsiteY2" fmla="*/ 0 h 25880"/>
                    </a:gdLst>
                    <a:ahLst/>
                    <a:cxnLst>
                      <a:cxn ang="0">
                        <a:pos x="connsiteX0" y="connsiteY0"/>
                      </a:cxn>
                      <a:cxn ang="0">
                        <a:pos x="connsiteX1" y="connsiteY1"/>
                      </a:cxn>
                      <a:cxn ang="0">
                        <a:pos x="connsiteX2" y="connsiteY2"/>
                      </a:cxn>
                    </a:cxnLst>
                    <a:rect l="l" t="t" r="r" b="b"/>
                    <a:pathLst>
                      <a:path w="3704251" h="25880">
                        <a:moveTo>
                          <a:pt x="0" y="25880"/>
                        </a:moveTo>
                        <a:lnTo>
                          <a:pt x="3450566" y="17253"/>
                        </a:lnTo>
                        <a:cubicBezTo>
                          <a:pt x="4022785" y="12940"/>
                          <a:pt x="3450567" y="27317"/>
                          <a:pt x="3433314" y="0"/>
                        </a:cubicBezTo>
                      </a:path>
                    </a:pathLst>
                  </a:custGeom>
                  <ask:type>
                    <ask:lineSketchScribble/>
                  </ask:type>
                </ask:lineSketchStyleProps>
              </a:ext>
            </a:extLst>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hart 4">
            <a:extLst>
              <a:ext uri="{FF2B5EF4-FFF2-40B4-BE49-F238E27FC236}">
                <a16:creationId xmlns:a16="http://schemas.microsoft.com/office/drawing/2014/main" id="{FA932B0F-6084-3699-CEAC-5F67638A04AC}"/>
              </a:ext>
            </a:extLst>
          </p:cNvPr>
          <p:cNvGraphicFramePr>
            <a:graphicFrameLocks/>
          </p:cNvGraphicFramePr>
          <p:nvPr>
            <p:extLst>
              <p:ext uri="{D42A27DB-BD31-4B8C-83A1-F6EECF244321}">
                <p14:modId xmlns:p14="http://schemas.microsoft.com/office/powerpoint/2010/main" val="1526556475"/>
              </p:ext>
            </p:extLst>
          </p:nvPr>
        </p:nvGraphicFramePr>
        <p:xfrm>
          <a:off x="5138468" y="875993"/>
          <a:ext cx="3487947" cy="200198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Chart 8">
            <a:extLst>
              <a:ext uri="{FF2B5EF4-FFF2-40B4-BE49-F238E27FC236}">
                <a16:creationId xmlns:a16="http://schemas.microsoft.com/office/drawing/2014/main" id="{46FF1FBB-6ABD-949C-88C9-07FD709E1EF0}"/>
              </a:ext>
            </a:extLst>
          </p:cNvPr>
          <p:cNvGraphicFramePr>
            <a:graphicFrameLocks/>
          </p:cNvGraphicFramePr>
          <p:nvPr>
            <p:extLst>
              <p:ext uri="{D42A27DB-BD31-4B8C-83A1-F6EECF244321}">
                <p14:modId xmlns:p14="http://schemas.microsoft.com/office/powerpoint/2010/main" val="3642253784"/>
              </p:ext>
            </p:extLst>
          </p:nvPr>
        </p:nvGraphicFramePr>
        <p:xfrm>
          <a:off x="5293743" y="3424750"/>
          <a:ext cx="3332672" cy="255459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 name="Chart 9">
            <a:extLst>
              <a:ext uri="{FF2B5EF4-FFF2-40B4-BE49-F238E27FC236}">
                <a16:creationId xmlns:a16="http://schemas.microsoft.com/office/drawing/2014/main" id="{9DC18F2C-ED92-DBDA-359A-AB29B26268F2}"/>
              </a:ext>
            </a:extLst>
          </p:cNvPr>
          <p:cNvGraphicFramePr>
            <a:graphicFrameLocks/>
          </p:cNvGraphicFramePr>
          <p:nvPr>
            <p:extLst>
              <p:ext uri="{D42A27DB-BD31-4B8C-83A1-F6EECF244321}">
                <p14:modId xmlns:p14="http://schemas.microsoft.com/office/powerpoint/2010/main" val="2031543762"/>
              </p:ext>
            </p:extLst>
          </p:nvPr>
        </p:nvGraphicFramePr>
        <p:xfrm>
          <a:off x="8759992" y="943732"/>
          <a:ext cx="3157269" cy="217130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1" name="Chart 10">
            <a:extLst>
              <a:ext uri="{FF2B5EF4-FFF2-40B4-BE49-F238E27FC236}">
                <a16:creationId xmlns:a16="http://schemas.microsoft.com/office/drawing/2014/main" id="{A3E9DD57-BA30-E782-C3BB-9933D9B768C1}"/>
              </a:ext>
            </a:extLst>
          </p:cNvPr>
          <p:cNvGraphicFramePr>
            <a:graphicFrameLocks/>
          </p:cNvGraphicFramePr>
          <p:nvPr>
            <p:extLst>
              <p:ext uri="{D42A27DB-BD31-4B8C-83A1-F6EECF244321}">
                <p14:modId xmlns:p14="http://schemas.microsoft.com/office/powerpoint/2010/main" val="2772811163"/>
              </p:ext>
            </p:extLst>
          </p:nvPr>
        </p:nvGraphicFramePr>
        <p:xfrm>
          <a:off x="8759992" y="3424750"/>
          <a:ext cx="3148642" cy="232802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0749140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07302-1AD5-97D6-EBDC-0268D660C519}"/>
              </a:ext>
            </a:extLst>
          </p:cNvPr>
          <p:cNvSpPr>
            <a:spLocks noGrp="1"/>
          </p:cNvSpPr>
          <p:nvPr>
            <p:ph type="title"/>
          </p:nvPr>
        </p:nvSpPr>
        <p:spPr>
          <a:xfrm>
            <a:off x="617040" y="73153"/>
            <a:ext cx="3766235" cy="1325563"/>
          </a:xfrm>
        </p:spPr>
        <p:txBody>
          <a:bodyPr/>
          <a:lstStyle/>
          <a:p>
            <a:r>
              <a:rPr lang="en-US" dirty="0"/>
              <a:t>Hypothesis Test</a:t>
            </a:r>
          </a:p>
        </p:txBody>
      </p:sp>
      <p:sp>
        <p:nvSpPr>
          <p:cNvPr id="3" name="Content Placeholder 2">
            <a:extLst>
              <a:ext uri="{FF2B5EF4-FFF2-40B4-BE49-F238E27FC236}">
                <a16:creationId xmlns:a16="http://schemas.microsoft.com/office/drawing/2014/main" id="{4EF1FF69-9EBC-DE99-39A0-C5907A1542B8}"/>
              </a:ext>
            </a:extLst>
          </p:cNvPr>
          <p:cNvSpPr>
            <a:spLocks noGrp="1"/>
          </p:cNvSpPr>
          <p:nvPr>
            <p:ph idx="1"/>
          </p:nvPr>
        </p:nvSpPr>
        <p:spPr>
          <a:xfrm>
            <a:off x="345058" y="1337094"/>
            <a:ext cx="5750942" cy="5099438"/>
          </a:xfrm>
        </p:spPr>
        <p:txBody>
          <a:bodyPr>
            <a:normAutofit/>
          </a:bodyPr>
          <a:lstStyle/>
          <a:p>
            <a:r>
              <a:rPr lang="en-US" dirty="0"/>
              <a:t>Given a two sample hypothesis test there is a 5.2% chance that the new process could be explained by the old process.</a:t>
            </a:r>
          </a:p>
          <a:p>
            <a:r>
              <a:rPr lang="en-US" dirty="0"/>
              <a:t>This was calculated with a two sample hypothesis test for continuous data.</a:t>
            </a:r>
          </a:p>
          <a:p>
            <a:r>
              <a:rPr lang="en-US" dirty="0"/>
              <a:t>Strictly speaking, this fails the 95% confidence threshold, but barely. This is the only test that disproves the finding.</a:t>
            </a:r>
          </a:p>
        </p:txBody>
      </p:sp>
      <p:sp>
        <p:nvSpPr>
          <p:cNvPr id="4" name="Rectangle 3">
            <a:extLst>
              <a:ext uri="{FF2B5EF4-FFF2-40B4-BE49-F238E27FC236}">
                <a16:creationId xmlns:a16="http://schemas.microsoft.com/office/drawing/2014/main" id="{439D2709-9BDE-34B0-4AAA-1EF8174E3BDA}"/>
              </a:ext>
            </a:extLst>
          </p:cNvPr>
          <p:cNvSpPr/>
          <p:nvPr/>
        </p:nvSpPr>
        <p:spPr>
          <a:xfrm>
            <a:off x="64655" y="64654"/>
            <a:ext cx="12062690" cy="6720193"/>
          </a:xfrm>
          <a:prstGeom prst="rect">
            <a:avLst/>
          </a:prstGeom>
          <a:noFill/>
          <a:ln w="28575">
            <a:solidFill>
              <a:schemeClr val="bg1">
                <a:lumMod val="75000"/>
              </a:schemeClr>
            </a:solidFill>
          </a:ln>
          <a:effectLst>
            <a:outerShdw blurRad="50800" dist="38100" dir="10800000" algn="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Shape 7">
            <a:extLst>
              <a:ext uri="{FF2B5EF4-FFF2-40B4-BE49-F238E27FC236}">
                <a16:creationId xmlns:a16="http://schemas.microsoft.com/office/drawing/2014/main" id="{0466464D-79F4-F262-DB22-58653D4688E9}"/>
              </a:ext>
            </a:extLst>
          </p:cNvPr>
          <p:cNvSpPr/>
          <p:nvPr/>
        </p:nvSpPr>
        <p:spPr>
          <a:xfrm flipV="1">
            <a:off x="685800" y="1037107"/>
            <a:ext cx="3830127" cy="175011"/>
          </a:xfrm>
          <a:custGeom>
            <a:avLst/>
            <a:gdLst>
              <a:gd name="connsiteX0" fmla="*/ 0 w 3830127"/>
              <a:gd name="connsiteY0" fmla="*/ 175011 h 175011"/>
              <a:gd name="connsiteX1" fmla="*/ 665993 w 3830127"/>
              <a:gd name="connsiteY1" fmla="*/ 164121 h 175011"/>
              <a:gd name="connsiteX2" fmla="*/ 1331987 w 3830127"/>
              <a:gd name="connsiteY2" fmla="*/ 153231 h 175011"/>
              <a:gd name="connsiteX3" fmla="*/ 1962302 w 3830127"/>
              <a:gd name="connsiteY3" fmla="*/ 142924 h 175011"/>
              <a:gd name="connsiteX4" fmla="*/ 2485582 w 3830127"/>
              <a:gd name="connsiteY4" fmla="*/ 134367 h 175011"/>
              <a:gd name="connsiteX5" fmla="*/ 3567821 w 3830127"/>
              <a:gd name="connsiteY5" fmla="*/ 116671 h 175011"/>
              <a:gd name="connsiteX6" fmla="*/ 3549983 w 3830127"/>
              <a:gd name="connsiteY6" fmla="*/ 0 h 175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30127" h="175011" extrusionOk="0">
                <a:moveTo>
                  <a:pt x="0" y="175011"/>
                </a:moveTo>
                <a:cubicBezTo>
                  <a:pt x="177751" y="137916"/>
                  <a:pt x="369324" y="195304"/>
                  <a:pt x="665993" y="164121"/>
                </a:cubicBezTo>
                <a:cubicBezTo>
                  <a:pt x="962662" y="132938"/>
                  <a:pt x="1014143" y="177860"/>
                  <a:pt x="1331987" y="153231"/>
                </a:cubicBezTo>
                <a:cubicBezTo>
                  <a:pt x="1649831" y="128602"/>
                  <a:pt x="1767265" y="207007"/>
                  <a:pt x="1962302" y="142924"/>
                </a:cubicBezTo>
                <a:cubicBezTo>
                  <a:pt x="2157339" y="78840"/>
                  <a:pt x="2240322" y="145726"/>
                  <a:pt x="2485582" y="134367"/>
                </a:cubicBezTo>
                <a:cubicBezTo>
                  <a:pt x="2730842" y="123008"/>
                  <a:pt x="3284079" y="234530"/>
                  <a:pt x="3567821" y="116671"/>
                </a:cubicBezTo>
                <a:cubicBezTo>
                  <a:pt x="4118255" y="57115"/>
                  <a:pt x="3523875" y="176689"/>
                  <a:pt x="3549983" y="0"/>
                </a:cubicBezTo>
              </a:path>
            </a:pathLst>
          </a:custGeom>
          <a:noFill/>
          <a:ln w="38100">
            <a:extLst>
              <a:ext uri="{C807C97D-BFC1-408E-A445-0C87EB9F89A2}">
                <ask:lineSketchStyleProps xmlns:ask="http://schemas.microsoft.com/office/drawing/2018/sketchyshapes" sd="112227688">
                  <a:custGeom>
                    <a:avLst/>
                    <a:gdLst>
                      <a:gd name="connsiteX0" fmla="*/ 0 w 3704251"/>
                      <a:gd name="connsiteY0" fmla="*/ 25880 h 25880"/>
                      <a:gd name="connsiteX1" fmla="*/ 3450566 w 3704251"/>
                      <a:gd name="connsiteY1" fmla="*/ 17253 h 25880"/>
                      <a:gd name="connsiteX2" fmla="*/ 3433314 w 3704251"/>
                      <a:gd name="connsiteY2" fmla="*/ 0 h 25880"/>
                    </a:gdLst>
                    <a:ahLst/>
                    <a:cxnLst>
                      <a:cxn ang="0">
                        <a:pos x="connsiteX0" y="connsiteY0"/>
                      </a:cxn>
                      <a:cxn ang="0">
                        <a:pos x="connsiteX1" y="connsiteY1"/>
                      </a:cxn>
                      <a:cxn ang="0">
                        <a:pos x="connsiteX2" y="connsiteY2"/>
                      </a:cxn>
                    </a:cxnLst>
                    <a:rect l="l" t="t" r="r" b="b"/>
                    <a:pathLst>
                      <a:path w="3704251" h="25880">
                        <a:moveTo>
                          <a:pt x="0" y="25880"/>
                        </a:moveTo>
                        <a:lnTo>
                          <a:pt x="3450566" y="17253"/>
                        </a:lnTo>
                        <a:cubicBezTo>
                          <a:pt x="4022785" y="12940"/>
                          <a:pt x="3450567" y="27317"/>
                          <a:pt x="3433314" y="0"/>
                        </a:cubicBezTo>
                      </a:path>
                    </a:pathLst>
                  </a:custGeom>
                  <ask:type>
                    <ask:lineSketchScribble/>
                  </ask:type>
                </ask:lineSketchStyleProps>
              </a:ext>
            </a:extLst>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C78B2D6B-1615-9787-1E82-6FEDFDCB1FF8}"/>
              </a:ext>
            </a:extLst>
          </p:cNvPr>
          <p:cNvPicPr>
            <a:picLocks noChangeAspect="1"/>
          </p:cNvPicPr>
          <p:nvPr/>
        </p:nvPicPr>
        <p:blipFill>
          <a:blip r:embed="rId2"/>
          <a:stretch>
            <a:fillRect/>
          </a:stretch>
        </p:blipFill>
        <p:spPr>
          <a:xfrm>
            <a:off x="6301202" y="465222"/>
            <a:ext cx="5518629" cy="2553719"/>
          </a:xfrm>
          <a:prstGeom prst="rect">
            <a:avLst/>
          </a:prstGeom>
        </p:spPr>
      </p:pic>
      <p:pic>
        <p:nvPicPr>
          <p:cNvPr id="10" name="Picture 9">
            <a:extLst>
              <a:ext uri="{FF2B5EF4-FFF2-40B4-BE49-F238E27FC236}">
                <a16:creationId xmlns:a16="http://schemas.microsoft.com/office/drawing/2014/main" id="{D8F2631B-7322-F8FC-408F-FD2C8DF51547}"/>
              </a:ext>
            </a:extLst>
          </p:cNvPr>
          <p:cNvPicPr>
            <a:picLocks noChangeAspect="1"/>
          </p:cNvPicPr>
          <p:nvPr/>
        </p:nvPicPr>
        <p:blipFill>
          <a:blip r:embed="rId3"/>
          <a:stretch>
            <a:fillRect/>
          </a:stretch>
        </p:blipFill>
        <p:spPr>
          <a:xfrm>
            <a:off x="7287380" y="4020668"/>
            <a:ext cx="3648584" cy="714475"/>
          </a:xfrm>
          <a:prstGeom prst="rect">
            <a:avLst/>
          </a:prstGeom>
        </p:spPr>
      </p:pic>
    </p:spTree>
    <p:extLst>
      <p:ext uri="{BB962C8B-B14F-4D97-AF65-F5344CB8AC3E}">
        <p14:creationId xmlns:p14="http://schemas.microsoft.com/office/powerpoint/2010/main" val="37710169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07302-1AD5-97D6-EBDC-0268D660C519}"/>
              </a:ext>
            </a:extLst>
          </p:cNvPr>
          <p:cNvSpPr>
            <a:spLocks noGrp="1"/>
          </p:cNvSpPr>
          <p:nvPr>
            <p:ph type="title"/>
          </p:nvPr>
        </p:nvSpPr>
        <p:spPr>
          <a:xfrm>
            <a:off x="617040" y="73153"/>
            <a:ext cx="6913820" cy="1325563"/>
          </a:xfrm>
        </p:spPr>
        <p:txBody>
          <a:bodyPr/>
          <a:lstStyle/>
          <a:p>
            <a:r>
              <a:rPr lang="en-US" dirty="0"/>
              <a:t>SQL: Measure of the Process</a:t>
            </a:r>
          </a:p>
        </p:txBody>
      </p:sp>
      <p:sp>
        <p:nvSpPr>
          <p:cNvPr id="3" name="Content Placeholder 2">
            <a:extLst>
              <a:ext uri="{FF2B5EF4-FFF2-40B4-BE49-F238E27FC236}">
                <a16:creationId xmlns:a16="http://schemas.microsoft.com/office/drawing/2014/main" id="{4EF1FF69-9EBC-DE99-39A0-C5907A1542B8}"/>
              </a:ext>
            </a:extLst>
          </p:cNvPr>
          <p:cNvSpPr>
            <a:spLocks noGrp="1"/>
          </p:cNvSpPr>
          <p:nvPr>
            <p:ph idx="1"/>
          </p:nvPr>
        </p:nvSpPr>
        <p:spPr>
          <a:xfrm>
            <a:off x="345058" y="1337094"/>
            <a:ext cx="5750942" cy="5099438"/>
          </a:xfrm>
        </p:spPr>
        <p:txBody>
          <a:bodyPr>
            <a:normAutofit fontScale="85000" lnSpcReduction="10000"/>
          </a:bodyPr>
          <a:lstStyle/>
          <a:p>
            <a:r>
              <a:rPr lang="en-US" dirty="0"/>
              <a:t>Data was assigned a categorical variable of whether it allowed for a block of 2 hours of unallocated flexible time within the day.</a:t>
            </a:r>
          </a:p>
          <a:p>
            <a:pPr lvl="1"/>
            <a:r>
              <a:rPr lang="en-US" dirty="0"/>
              <a:t>This was transformed into a dummy variable to perform functions</a:t>
            </a:r>
          </a:p>
          <a:p>
            <a:r>
              <a:rPr lang="en-US" dirty="0"/>
              <a:t>A given day, unit, had one possible defect: it didn’t have 2 hours of flex time. </a:t>
            </a:r>
          </a:p>
          <a:p>
            <a:r>
              <a:rPr lang="en-US" dirty="0"/>
              <a:t>Before controls were put in place, the day to day work / study process had an SQL of 1.6.</a:t>
            </a:r>
          </a:p>
          <a:p>
            <a:pPr lvl="1"/>
            <a:r>
              <a:rPr lang="en-US" dirty="0"/>
              <a:t>Only 53% of days allowed for 2 hours of unallocated time.</a:t>
            </a:r>
          </a:p>
          <a:p>
            <a:r>
              <a:rPr lang="en-US" dirty="0"/>
              <a:t>After controls were put in place, the time series that followed showed an SQL of 2.8.</a:t>
            </a:r>
          </a:p>
          <a:p>
            <a:pPr lvl="1"/>
            <a:r>
              <a:rPr lang="en-US" dirty="0"/>
              <a:t>93% of days had enough flex time to allocate to different tasks. </a:t>
            </a:r>
          </a:p>
        </p:txBody>
      </p:sp>
      <p:sp>
        <p:nvSpPr>
          <p:cNvPr id="4" name="Rectangle 3">
            <a:extLst>
              <a:ext uri="{FF2B5EF4-FFF2-40B4-BE49-F238E27FC236}">
                <a16:creationId xmlns:a16="http://schemas.microsoft.com/office/drawing/2014/main" id="{439D2709-9BDE-34B0-4AAA-1EF8174E3BDA}"/>
              </a:ext>
            </a:extLst>
          </p:cNvPr>
          <p:cNvSpPr/>
          <p:nvPr/>
        </p:nvSpPr>
        <p:spPr>
          <a:xfrm>
            <a:off x="64655" y="64654"/>
            <a:ext cx="12062690" cy="6720193"/>
          </a:xfrm>
          <a:prstGeom prst="rect">
            <a:avLst/>
          </a:prstGeom>
          <a:noFill/>
          <a:ln w="28575">
            <a:solidFill>
              <a:schemeClr val="bg1">
                <a:lumMod val="75000"/>
              </a:schemeClr>
            </a:solidFill>
          </a:ln>
          <a:effectLst>
            <a:outerShdw blurRad="50800" dist="38100" dir="10800000" algn="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Shape 7">
            <a:extLst>
              <a:ext uri="{FF2B5EF4-FFF2-40B4-BE49-F238E27FC236}">
                <a16:creationId xmlns:a16="http://schemas.microsoft.com/office/drawing/2014/main" id="{0466464D-79F4-F262-DB22-58653D4688E9}"/>
              </a:ext>
            </a:extLst>
          </p:cNvPr>
          <p:cNvSpPr/>
          <p:nvPr/>
        </p:nvSpPr>
        <p:spPr>
          <a:xfrm flipV="1">
            <a:off x="685800" y="1037107"/>
            <a:ext cx="6327475" cy="144712"/>
          </a:xfrm>
          <a:custGeom>
            <a:avLst/>
            <a:gdLst>
              <a:gd name="connsiteX0" fmla="*/ 0 w 6327475"/>
              <a:gd name="connsiteY0" fmla="*/ 144712 h 144712"/>
              <a:gd name="connsiteX1" fmla="*/ 707297 w 6327475"/>
              <a:gd name="connsiteY1" fmla="*/ 138923 h 144712"/>
              <a:gd name="connsiteX2" fmla="*/ 1414593 w 6327475"/>
              <a:gd name="connsiteY2" fmla="*/ 133134 h 144712"/>
              <a:gd name="connsiteX3" fmla="*/ 2062948 w 6327475"/>
              <a:gd name="connsiteY3" fmla="*/ 127828 h 144712"/>
              <a:gd name="connsiteX4" fmla="*/ 2534479 w 6327475"/>
              <a:gd name="connsiteY4" fmla="*/ 123969 h 144712"/>
              <a:gd name="connsiteX5" fmla="*/ 3182835 w 6327475"/>
              <a:gd name="connsiteY5" fmla="*/ 118662 h 144712"/>
              <a:gd name="connsiteX6" fmla="*/ 3831190 w 6327475"/>
              <a:gd name="connsiteY6" fmla="*/ 113356 h 144712"/>
              <a:gd name="connsiteX7" fmla="*/ 4243779 w 6327475"/>
              <a:gd name="connsiteY7" fmla="*/ 109979 h 144712"/>
              <a:gd name="connsiteX8" fmla="*/ 4774252 w 6327475"/>
              <a:gd name="connsiteY8" fmla="*/ 105638 h 144712"/>
              <a:gd name="connsiteX9" fmla="*/ 5894138 w 6327475"/>
              <a:gd name="connsiteY9" fmla="*/ 96472 h 144712"/>
              <a:gd name="connsiteX10" fmla="*/ 5864669 w 6327475"/>
              <a:gd name="connsiteY10" fmla="*/ 0 h 144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27475" h="144712" extrusionOk="0">
                <a:moveTo>
                  <a:pt x="0" y="144712"/>
                </a:moveTo>
                <a:cubicBezTo>
                  <a:pt x="324833" y="137015"/>
                  <a:pt x="561206" y="177672"/>
                  <a:pt x="707297" y="138923"/>
                </a:cubicBezTo>
                <a:cubicBezTo>
                  <a:pt x="853388" y="100174"/>
                  <a:pt x="1258743" y="162482"/>
                  <a:pt x="1414593" y="133134"/>
                </a:cubicBezTo>
                <a:cubicBezTo>
                  <a:pt x="1570443" y="103787"/>
                  <a:pt x="1927548" y="179743"/>
                  <a:pt x="2062948" y="127828"/>
                </a:cubicBezTo>
                <a:cubicBezTo>
                  <a:pt x="2198348" y="75913"/>
                  <a:pt x="2404102" y="153981"/>
                  <a:pt x="2534479" y="123969"/>
                </a:cubicBezTo>
                <a:cubicBezTo>
                  <a:pt x="2664856" y="93957"/>
                  <a:pt x="3004642" y="185395"/>
                  <a:pt x="3182835" y="118662"/>
                </a:cubicBezTo>
                <a:cubicBezTo>
                  <a:pt x="3361028" y="51929"/>
                  <a:pt x="3643431" y="136649"/>
                  <a:pt x="3831190" y="113356"/>
                </a:cubicBezTo>
                <a:cubicBezTo>
                  <a:pt x="4018949" y="90062"/>
                  <a:pt x="4051078" y="160980"/>
                  <a:pt x="4243779" y="109979"/>
                </a:cubicBezTo>
                <a:cubicBezTo>
                  <a:pt x="4436480" y="58978"/>
                  <a:pt x="4539878" y="122153"/>
                  <a:pt x="4774252" y="105638"/>
                </a:cubicBezTo>
                <a:cubicBezTo>
                  <a:pt x="5008626" y="89123"/>
                  <a:pt x="5422735" y="118167"/>
                  <a:pt x="5894138" y="96472"/>
                </a:cubicBezTo>
                <a:cubicBezTo>
                  <a:pt x="6838559" y="43186"/>
                  <a:pt x="5925070" y="149839"/>
                  <a:pt x="5864669" y="0"/>
                </a:cubicBezTo>
              </a:path>
            </a:pathLst>
          </a:custGeom>
          <a:noFill/>
          <a:ln w="38100">
            <a:extLst>
              <a:ext uri="{C807C97D-BFC1-408E-A445-0C87EB9F89A2}">
                <ask:lineSketchStyleProps xmlns:ask="http://schemas.microsoft.com/office/drawing/2018/sketchyshapes" sd="112227688">
                  <a:custGeom>
                    <a:avLst/>
                    <a:gdLst>
                      <a:gd name="connsiteX0" fmla="*/ 0 w 3704251"/>
                      <a:gd name="connsiteY0" fmla="*/ 25880 h 25880"/>
                      <a:gd name="connsiteX1" fmla="*/ 3450566 w 3704251"/>
                      <a:gd name="connsiteY1" fmla="*/ 17253 h 25880"/>
                      <a:gd name="connsiteX2" fmla="*/ 3433314 w 3704251"/>
                      <a:gd name="connsiteY2" fmla="*/ 0 h 25880"/>
                    </a:gdLst>
                    <a:ahLst/>
                    <a:cxnLst>
                      <a:cxn ang="0">
                        <a:pos x="connsiteX0" y="connsiteY0"/>
                      </a:cxn>
                      <a:cxn ang="0">
                        <a:pos x="connsiteX1" y="connsiteY1"/>
                      </a:cxn>
                      <a:cxn ang="0">
                        <a:pos x="connsiteX2" y="connsiteY2"/>
                      </a:cxn>
                    </a:cxnLst>
                    <a:rect l="l" t="t" r="r" b="b"/>
                    <a:pathLst>
                      <a:path w="3704251" h="25880">
                        <a:moveTo>
                          <a:pt x="0" y="25880"/>
                        </a:moveTo>
                        <a:lnTo>
                          <a:pt x="3450566" y="17253"/>
                        </a:lnTo>
                        <a:cubicBezTo>
                          <a:pt x="4022785" y="12940"/>
                          <a:pt x="3450567" y="27317"/>
                          <a:pt x="3433314" y="0"/>
                        </a:cubicBezTo>
                      </a:path>
                    </a:pathLst>
                  </a:custGeom>
                  <ask:type>
                    <ask:lineSketchScribble/>
                  </ask:type>
                </ask:lineSketchStyleProps>
              </a:ext>
            </a:extLst>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4089F23-0645-48EF-BE67-CD47CACF923F}"/>
              </a:ext>
            </a:extLst>
          </p:cNvPr>
          <p:cNvPicPr>
            <a:picLocks noChangeAspect="1"/>
          </p:cNvPicPr>
          <p:nvPr/>
        </p:nvPicPr>
        <p:blipFill>
          <a:blip r:embed="rId2"/>
          <a:stretch>
            <a:fillRect/>
          </a:stretch>
        </p:blipFill>
        <p:spPr>
          <a:xfrm>
            <a:off x="9617375" y="1295765"/>
            <a:ext cx="1790700" cy="1762125"/>
          </a:xfrm>
          <a:prstGeom prst="rect">
            <a:avLst/>
          </a:prstGeom>
        </p:spPr>
      </p:pic>
      <p:pic>
        <p:nvPicPr>
          <p:cNvPr id="9" name="Picture 8">
            <a:extLst>
              <a:ext uri="{FF2B5EF4-FFF2-40B4-BE49-F238E27FC236}">
                <a16:creationId xmlns:a16="http://schemas.microsoft.com/office/drawing/2014/main" id="{B8E8BC2C-70F3-0DEC-9166-5A5CB2E89C34}"/>
              </a:ext>
            </a:extLst>
          </p:cNvPr>
          <p:cNvPicPr>
            <a:picLocks noChangeAspect="1"/>
          </p:cNvPicPr>
          <p:nvPr/>
        </p:nvPicPr>
        <p:blipFill>
          <a:blip r:embed="rId3"/>
          <a:stretch>
            <a:fillRect/>
          </a:stretch>
        </p:blipFill>
        <p:spPr>
          <a:xfrm>
            <a:off x="9617375" y="4057559"/>
            <a:ext cx="1790700" cy="1762125"/>
          </a:xfrm>
          <a:prstGeom prst="rect">
            <a:avLst/>
          </a:prstGeom>
        </p:spPr>
      </p:pic>
      <p:sp>
        <p:nvSpPr>
          <p:cNvPr id="10" name="Ribbon: Curved and Tilted Down 9">
            <a:extLst>
              <a:ext uri="{FF2B5EF4-FFF2-40B4-BE49-F238E27FC236}">
                <a16:creationId xmlns:a16="http://schemas.microsoft.com/office/drawing/2014/main" id="{3CADA903-E867-942E-0977-DA26C429EB2A}"/>
              </a:ext>
            </a:extLst>
          </p:cNvPr>
          <p:cNvSpPr/>
          <p:nvPr/>
        </p:nvSpPr>
        <p:spPr>
          <a:xfrm>
            <a:off x="7323824" y="1906438"/>
            <a:ext cx="2044461" cy="687209"/>
          </a:xfrm>
          <a:prstGeom prst="ellipseRibbon">
            <a:avLst/>
          </a:prstGeom>
          <a:solidFill>
            <a:srgbClr val="FF0000"/>
          </a:solidFill>
          <a:effectLst>
            <a:innerShdw blurRad="114300">
              <a:prstClr val="black"/>
            </a:innerShdw>
            <a:reflection blurRad="6350" stA="52000" endA="300" endPos="3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SQL: 1.6</a:t>
            </a:r>
          </a:p>
        </p:txBody>
      </p:sp>
      <p:sp>
        <p:nvSpPr>
          <p:cNvPr id="11" name="Ribbon: Curved and Tilted Up 10">
            <a:extLst>
              <a:ext uri="{FF2B5EF4-FFF2-40B4-BE49-F238E27FC236}">
                <a16:creationId xmlns:a16="http://schemas.microsoft.com/office/drawing/2014/main" id="{577445D3-8566-991F-C797-D586A0749BA6}"/>
              </a:ext>
            </a:extLst>
          </p:cNvPr>
          <p:cNvSpPr/>
          <p:nvPr/>
        </p:nvSpPr>
        <p:spPr>
          <a:xfrm>
            <a:off x="7151296" y="4554748"/>
            <a:ext cx="2216989" cy="629728"/>
          </a:xfrm>
          <a:prstGeom prst="ellipseRibbon2">
            <a:avLst/>
          </a:prstGeom>
          <a:effectLst>
            <a:innerShdw blurRad="114300">
              <a:prstClr val="black"/>
            </a:innerShdw>
            <a:reflection blurRad="6350" stA="52000" endA="300" endPos="35000" dir="5400000" sy="-100000" algn="bl" rotWithShape="0"/>
          </a:effectLst>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SQL: 2.8</a:t>
            </a:r>
          </a:p>
        </p:txBody>
      </p:sp>
      <p:sp>
        <p:nvSpPr>
          <p:cNvPr id="12" name="TextBox 11">
            <a:extLst>
              <a:ext uri="{FF2B5EF4-FFF2-40B4-BE49-F238E27FC236}">
                <a16:creationId xmlns:a16="http://schemas.microsoft.com/office/drawing/2014/main" id="{0BB72190-D938-FBF0-42A0-87B897A33C15}"/>
              </a:ext>
            </a:extLst>
          </p:cNvPr>
          <p:cNvSpPr txBox="1"/>
          <p:nvPr/>
        </p:nvSpPr>
        <p:spPr>
          <a:xfrm>
            <a:off x="7604182" y="4077956"/>
            <a:ext cx="1483744" cy="377872"/>
          </a:xfrm>
          <a:prstGeom prst="rect">
            <a:avLst/>
          </a:prstGeom>
          <a:noFill/>
        </p:spPr>
        <p:txBody>
          <a:bodyPr wrap="square" rtlCol="0">
            <a:spAutoFit/>
          </a:bodyPr>
          <a:lstStyle/>
          <a:p>
            <a:r>
              <a:rPr lang="en-US" dirty="0"/>
              <a:t>New Process</a:t>
            </a:r>
          </a:p>
        </p:txBody>
      </p:sp>
    </p:spTree>
    <p:extLst>
      <p:ext uri="{BB962C8B-B14F-4D97-AF65-F5344CB8AC3E}">
        <p14:creationId xmlns:p14="http://schemas.microsoft.com/office/powerpoint/2010/main" val="34298570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07302-1AD5-97D6-EBDC-0268D660C519}"/>
              </a:ext>
            </a:extLst>
          </p:cNvPr>
          <p:cNvSpPr>
            <a:spLocks noGrp="1"/>
          </p:cNvSpPr>
          <p:nvPr>
            <p:ph type="title"/>
          </p:nvPr>
        </p:nvSpPr>
        <p:spPr>
          <a:xfrm>
            <a:off x="1182664" y="132312"/>
            <a:ext cx="4075730" cy="1325563"/>
          </a:xfrm>
        </p:spPr>
        <p:txBody>
          <a:bodyPr/>
          <a:lstStyle/>
          <a:p>
            <a:r>
              <a:rPr lang="en-US" dirty="0"/>
              <a:t>Continued Study</a:t>
            </a:r>
          </a:p>
        </p:txBody>
      </p:sp>
      <p:sp>
        <p:nvSpPr>
          <p:cNvPr id="3" name="Content Placeholder 2">
            <a:extLst>
              <a:ext uri="{FF2B5EF4-FFF2-40B4-BE49-F238E27FC236}">
                <a16:creationId xmlns:a16="http://schemas.microsoft.com/office/drawing/2014/main" id="{4EF1FF69-9EBC-DE99-39A0-C5907A1542B8}"/>
              </a:ext>
            </a:extLst>
          </p:cNvPr>
          <p:cNvSpPr>
            <a:spLocks noGrp="1"/>
          </p:cNvSpPr>
          <p:nvPr>
            <p:ph idx="1"/>
          </p:nvPr>
        </p:nvSpPr>
        <p:spPr>
          <a:xfrm>
            <a:off x="345058" y="1337094"/>
            <a:ext cx="5750942" cy="5099438"/>
          </a:xfrm>
        </p:spPr>
        <p:txBody>
          <a:bodyPr>
            <a:normAutofit fontScale="92500" lnSpcReduction="20000"/>
          </a:bodyPr>
          <a:lstStyle/>
          <a:p>
            <a:r>
              <a:rPr lang="en-US" dirty="0"/>
              <a:t>Data within this study contained significantly fewer datapoints than would be required to make a confident analysis. The study should be repeated / continued to contain the 181 data points required.</a:t>
            </a:r>
          </a:p>
          <a:p>
            <a:pPr lvl="1"/>
            <a:r>
              <a:rPr lang="en-US" dirty="0"/>
              <a:t>If the study is repeated, getting someone else to be the judge of when a task begins and ends would bring impartiality to the time. </a:t>
            </a:r>
          </a:p>
          <a:p>
            <a:r>
              <a:rPr lang="en-US" dirty="0"/>
              <a:t>If the controls hold true, then this is an effective improvement to the process and meets the desired KPIs.</a:t>
            </a:r>
          </a:p>
          <a:p>
            <a:pPr lvl="1"/>
            <a:r>
              <a:rPr lang="en-US" dirty="0"/>
              <a:t>Hold this model until completed with this Master’s Degree come April.</a:t>
            </a:r>
          </a:p>
          <a:p>
            <a:pPr lvl="1"/>
            <a:r>
              <a:rPr lang="en-US" dirty="0"/>
              <a:t>Then we’ll have all the free time we want.</a:t>
            </a:r>
          </a:p>
          <a:p>
            <a:endParaRPr lang="en-US" dirty="0"/>
          </a:p>
        </p:txBody>
      </p:sp>
      <p:sp>
        <p:nvSpPr>
          <p:cNvPr id="4" name="Rectangle 3">
            <a:extLst>
              <a:ext uri="{FF2B5EF4-FFF2-40B4-BE49-F238E27FC236}">
                <a16:creationId xmlns:a16="http://schemas.microsoft.com/office/drawing/2014/main" id="{439D2709-9BDE-34B0-4AAA-1EF8174E3BDA}"/>
              </a:ext>
            </a:extLst>
          </p:cNvPr>
          <p:cNvSpPr/>
          <p:nvPr/>
        </p:nvSpPr>
        <p:spPr>
          <a:xfrm>
            <a:off x="64655" y="64654"/>
            <a:ext cx="12062690" cy="6720193"/>
          </a:xfrm>
          <a:prstGeom prst="rect">
            <a:avLst/>
          </a:prstGeom>
          <a:noFill/>
          <a:ln w="28575">
            <a:solidFill>
              <a:schemeClr val="bg1">
                <a:lumMod val="75000"/>
              </a:schemeClr>
            </a:solidFill>
          </a:ln>
          <a:effectLst>
            <a:outerShdw blurRad="50800" dist="38100" dir="10800000" algn="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Shape 7">
            <a:extLst>
              <a:ext uri="{FF2B5EF4-FFF2-40B4-BE49-F238E27FC236}">
                <a16:creationId xmlns:a16="http://schemas.microsoft.com/office/drawing/2014/main" id="{0466464D-79F4-F262-DB22-58653D4688E9}"/>
              </a:ext>
            </a:extLst>
          </p:cNvPr>
          <p:cNvSpPr/>
          <p:nvPr/>
        </p:nvSpPr>
        <p:spPr>
          <a:xfrm flipV="1">
            <a:off x="826699" y="1097444"/>
            <a:ext cx="4787660" cy="118833"/>
          </a:xfrm>
          <a:custGeom>
            <a:avLst/>
            <a:gdLst>
              <a:gd name="connsiteX0" fmla="*/ 0 w 4787660"/>
              <a:gd name="connsiteY0" fmla="*/ 118833 h 118833"/>
              <a:gd name="connsiteX1" fmla="*/ 646668 w 4787660"/>
              <a:gd name="connsiteY1" fmla="*/ 113089 h 118833"/>
              <a:gd name="connsiteX2" fmla="*/ 1293335 w 4787660"/>
              <a:gd name="connsiteY2" fmla="*/ 107345 h 118833"/>
              <a:gd name="connsiteX3" fmla="*/ 1895405 w 4787660"/>
              <a:gd name="connsiteY3" fmla="*/ 101997 h 118833"/>
              <a:gd name="connsiteX4" fmla="*/ 2363682 w 4787660"/>
              <a:gd name="connsiteY4" fmla="*/ 97838 h 118833"/>
              <a:gd name="connsiteX5" fmla="*/ 2965752 w 4787660"/>
              <a:gd name="connsiteY5" fmla="*/ 92490 h 118833"/>
              <a:gd name="connsiteX6" fmla="*/ 3567822 w 4787660"/>
              <a:gd name="connsiteY6" fmla="*/ 87143 h 118833"/>
              <a:gd name="connsiteX7" fmla="*/ 4459777 w 4787660"/>
              <a:gd name="connsiteY7" fmla="*/ 79220 h 118833"/>
              <a:gd name="connsiteX8" fmla="*/ 4437480 w 4787660"/>
              <a:gd name="connsiteY8" fmla="*/ 0 h 118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87660" h="118833" extrusionOk="0">
                <a:moveTo>
                  <a:pt x="0" y="118833"/>
                </a:moveTo>
                <a:cubicBezTo>
                  <a:pt x="175571" y="45876"/>
                  <a:pt x="473355" y="174991"/>
                  <a:pt x="646668" y="113089"/>
                </a:cubicBezTo>
                <a:cubicBezTo>
                  <a:pt x="819981" y="51187"/>
                  <a:pt x="1147003" y="121625"/>
                  <a:pt x="1293335" y="107345"/>
                </a:cubicBezTo>
                <a:cubicBezTo>
                  <a:pt x="1439667" y="93065"/>
                  <a:pt x="1622834" y="168537"/>
                  <a:pt x="1895405" y="101997"/>
                </a:cubicBezTo>
                <a:cubicBezTo>
                  <a:pt x="2167976" y="35457"/>
                  <a:pt x="2150998" y="124353"/>
                  <a:pt x="2363682" y="97838"/>
                </a:cubicBezTo>
                <a:cubicBezTo>
                  <a:pt x="2576366" y="71323"/>
                  <a:pt x="2743164" y="130331"/>
                  <a:pt x="2965752" y="92490"/>
                </a:cubicBezTo>
                <a:cubicBezTo>
                  <a:pt x="3188340" y="54649"/>
                  <a:pt x="3364290" y="157828"/>
                  <a:pt x="3567822" y="87143"/>
                </a:cubicBezTo>
                <a:cubicBezTo>
                  <a:pt x="3771354" y="16458"/>
                  <a:pt x="4217634" y="92303"/>
                  <a:pt x="4459777" y="79220"/>
                </a:cubicBezTo>
                <a:cubicBezTo>
                  <a:pt x="5212157" y="53343"/>
                  <a:pt x="4459644" y="104850"/>
                  <a:pt x="4437480" y="0"/>
                </a:cubicBezTo>
              </a:path>
            </a:pathLst>
          </a:custGeom>
          <a:noFill/>
          <a:ln w="38100">
            <a:extLst>
              <a:ext uri="{C807C97D-BFC1-408E-A445-0C87EB9F89A2}">
                <ask:lineSketchStyleProps xmlns:ask="http://schemas.microsoft.com/office/drawing/2018/sketchyshapes" sd="112227688">
                  <a:custGeom>
                    <a:avLst/>
                    <a:gdLst>
                      <a:gd name="connsiteX0" fmla="*/ 0 w 3704251"/>
                      <a:gd name="connsiteY0" fmla="*/ 25880 h 25880"/>
                      <a:gd name="connsiteX1" fmla="*/ 3450566 w 3704251"/>
                      <a:gd name="connsiteY1" fmla="*/ 17253 h 25880"/>
                      <a:gd name="connsiteX2" fmla="*/ 3433314 w 3704251"/>
                      <a:gd name="connsiteY2" fmla="*/ 0 h 25880"/>
                    </a:gdLst>
                    <a:ahLst/>
                    <a:cxnLst>
                      <a:cxn ang="0">
                        <a:pos x="connsiteX0" y="connsiteY0"/>
                      </a:cxn>
                      <a:cxn ang="0">
                        <a:pos x="connsiteX1" y="connsiteY1"/>
                      </a:cxn>
                      <a:cxn ang="0">
                        <a:pos x="connsiteX2" y="connsiteY2"/>
                      </a:cxn>
                    </a:cxnLst>
                    <a:rect l="l" t="t" r="r" b="b"/>
                    <a:pathLst>
                      <a:path w="3704251" h="25880">
                        <a:moveTo>
                          <a:pt x="0" y="25880"/>
                        </a:moveTo>
                        <a:lnTo>
                          <a:pt x="3450566" y="17253"/>
                        </a:lnTo>
                        <a:cubicBezTo>
                          <a:pt x="4022785" y="12940"/>
                          <a:pt x="3450567" y="27317"/>
                          <a:pt x="3433314" y="0"/>
                        </a:cubicBezTo>
                      </a:path>
                    </a:pathLst>
                  </a:custGeom>
                  <ask:type>
                    <ask:lineSketchScribble/>
                  </ask:type>
                </ask:lineSketchStyleProps>
              </a:ext>
            </a:extLst>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Person in resort">
            <a:extLst>
              <a:ext uri="{FF2B5EF4-FFF2-40B4-BE49-F238E27FC236}">
                <a16:creationId xmlns:a16="http://schemas.microsoft.com/office/drawing/2014/main" id="{414D7A4B-8FC0-E29D-9F75-8F8B40E46C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48983" y="1337094"/>
            <a:ext cx="5325378" cy="355025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3598521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162C816-8DA7-7FDF-E27F-ADCD4D8B39C6}"/>
              </a:ext>
            </a:extLst>
          </p:cNvPr>
          <p:cNvSpPr/>
          <p:nvPr/>
        </p:nvSpPr>
        <p:spPr>
          <a:xfrm>
            <a:off x="64655" y="64654"/>
            <a:ext cx="12062690" cy="6720193"/>
          </a:xfrm>
          <a:prstGeom prst="rect">
            <a:avLst/>
          </a:prstGeom>
          <a:noFill/>
          <a:ln w="28575">
            <a:solidFill>
              <a:schemeClr val="bg1">
                <a:lumMod val="75000"/>
              </a:schemeClr>
            </a:solidFill>
          </a:ln>
          <a:effectLst>
            <a:outerShdw blurRad="50800" dist="38100" dir="10800000" algn="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C1AE6E27-474F-1297-2B4E-68A1CE7D2E3E}"/>
              </a:ext>
            </a:extLst>
          </p:cNvPr>
          <p:cNvSpPr/>
          <p:nvPr/>
        </p:nvSpPr>
        <p:spPr>
          <a:xfrm>
            <a:off x="64655" y="97497"/>
            <a:ext cx="11986447" cy="513316"/>
          </a:xfrm>
          <a:prstGeom prst="rect">
            <a:avLst/>
          </a:prstGeom>
          <a:gradFill flip="none" rotWithShape="1">
            <a:gsLst>
              <a:gs pos="0">
                <a:schemeClr val="accent1">
                  <a:lumMod val="75000"/>
                </a:schemeClr>
              </a:gs>
              <a:gs pos="50000">
                <a:schemeClr val="accent1">
                  <a:tint val="44500"/>
                  <a:satMod val="160000"/>
                </a:schemeClr>
              </a:gs>
              <a:gs pos="100000">
                <a:schemeClr val="accent1">
                  <a:tint val="23500"/>
                  <a:satMod val="160000"/>
                </a:schemeClr>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6DA67BD7-0F5F-33DE-A9BC-099C01191CD8}"/>
              </a:ext>
            </a:extLst>
          </p:cNvPr>
          <p:cNvSpPr/>
          <p:nvPr/>
        </p:nvSpPr>
        <p:spPr>
          <a:xfrm>
            <a:off x="-1191491" y="26038"/>
            <a:ext cx="11776364" cy="584775"/>
          </a:xfrm>
          <a:prstGeom prst="rect">
            <a:avLst/>
          </a:prstGeom>
          <a:noFill/>
        </p:spPr>
        <p:txBody>
          <a:bodyPr wrap="square" lIns="91440" tIns="45720" rIns="91440" bIns="45720">
            <a:spAutoFit/>
          </a:bodyPr>
          <a:lstStyle/>
          <a:p>
            <a:pPr algn="ctr"/>
            <a:r>
              <a:rPr lang="en-US" sz="3200" b="1" cap="none" spc="50" dirty="0">
                <a:ln w="9525" cmpd="sng">
                  <a:solidFill>
                    <a:schemeClr val="accent1"/>
                  </a:solidFill>
                  <a:prstDash val="solid"/>
                </a:ln>
                <a:solidFill>
                  <a:srgbClr val="70AD47">
                    <a:tint val="1000"/>
                  </a:srgbClr>
                </a:solidFill>
                <a:effectLst>
                  <a:glow rad="38100">
                    <a:schemeClr val="accent1">
                      <a:alpha val="40000"/>
                    </a:schemeClr>
                  </a:glow>
                </a:effectLst>
              </a:rPr>
              <a:t>MBC638: Process Improvement, Flex Time, B. Dieck</a:t>
            </a:r>
          </a:p>
        </p:txBody>
      </p:sp>
      <p:sp>
        <p:nvSpPr>
          <p:cNvPr id="5" name="Arrow: Pentagon 4">
            <a:extLst>
              <a:ext uri="{FF2B5EF4-FFF2-40B4-BE49-F238E27FC236}">
                <a16:creationId xmlns:a16="http://schemas.microsoft.com/office/drawing/2014/main" id="{AF525546-BEB5-904C-5726-CA6B1DCCE02C}"/>
              </a:ext>
            </a:extLst>
          </p:cNvPr>
          <p:cNvSpPr/>
          <p:nvPr/>
        </p:nvSpPr>
        <p:spPr>
          <a:xfrm>
            <a:off x="184727" y="646545"/>
            <a:ext cx="2022764" cy="480291"/>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Define: 11OCT2023</a:t>
            </a:r>
          </a:p>
        </p:txBody>
      </p:sp>
      <p:sp>
        <p:nvSpPr>
          <p:cNvPr id="6" name="Arrow: Chevron 5">
            <a:extLst>
              <a:ext uri="{FF2B5EF4-FFF2-40B4-BE49-F238E27FC236}">
                <a16:creationId xmlns:a16="http://schemas.microsoft.com/office/drawing/2014/main" id="{21D259E4-C271-42CF-1522-CE567BE2D17B}"/>
              </a:ext>
            </a:extLst>
          </p:cNvPr>
          <p:cNvSpPr/>
          <p:nvPr/>
        </p:nvSpPr>
        <p:spPr>
          <a:xfrm>
            <a:off x="2087417" y="646542"/>
            <a:ext cx="2410691" cy="480291"/>
          </a:xfrm>
          <a:prstGeom prst="chevr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Measure: </a:t>
            </a:r>
          </a:p>
          <a:p>
            <a:pPr algn="ctr"/>
            <a:r>
              <a:rPr lang="en-US" dirty="0">
                <a:solidFill>
                  <a:schemeClr val="bg1"/>
                </a:solidFill>
              </a:rPr>
              <a:t>11OCT-17NOV</a:t>
            </a:r>
          </a:p>
        </p:txBody>
      </p:sp>
      <p:sp>
        <p:nvSpPr>
          <p:cNvPr id="7" name="Arrow: Chevron 6">
            <a:extLst>
              <a:ext uri="{FF2B5EF4-FFF2-40B4-BE49-F238E27FC236}">
                <a16:creationId xmlns:a16="http://schemas.microsoft.com/office/drawing/2014/main" id="{CC5CD401-00C3-726F-7F03-E6D55EB8F4ED}"/>
              </a:ext>
            </a:extLst>
          </p:cNvPr>
          <p:cNvSpPr/>
          <p:nvPr/>
        </p:nvSpPr>
        <p:spPr>
          <a:xfrm>
            <a:off x="4433471" y="646543"/>
            <a:ext cx="2558464" cy="480290"/>
          </a:xfrm>
          <a:prstGeom prst="chevr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Analyze: </a:t>
            </a:r>
          </a:p>
          <a:p>
            <a:pPr algn="ctr"/>
            <a:r>
              <a:rPr lang="en-US" dirty="0">
                <a:solidFill>
                  <a:schemeClr val="bg1"/>
                </a:solidFill>
              </a:rPr>
              <a:t>19NOV-21NOV</a:t>
            </a:r>
          </a:p>
        </p:txBody>
      </p:sp>
      <p:sp>
        <p:nvSpPr>
          <p:cNvPr id="8" name="Arrow: Chevron 7">
            <a:extLst>
              <a:ext uri="{FF2B5EF4-FFF2-40B4-BE49-F238E27FC236}">
                <a16:creationId xmlns:a16="http://schemas.microsoft.com/office/drawing/2014/main" id="{2DE241AB-9F3D-AFEA-3BFB-A3F8DF0EE99E}"/>
              </a:ext>
            </a:extLst>
          </p:cNvPr>
          <p:cNvSpPr/>
          <p:nvPr/>
        </p:nvSpPr>
        <p:spPr>
          <a:xfrm>
            <a:off x="6927273" y="646543"/>
            <a:ext cx="2623126" cy="480290"/>
          </a:xfrm>
          <a:prstGeom prst="chevr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Improve: </a:t>
            </a:r>
          </a:p>
          <a:p>
            <a:pPr algn="ctr"/>
            <a:r>
              <a:rPr lang="en-US" dirty="0">
                <a:solidFill>
                  <a:schemeClr val="bg1"/>
                </a:solidFill>
              </a:rPr>
              <a:t>22NOV – 8DEC</a:t>
            </a:r>
          </a:p>
        </p:txBody>
      </p:sp>
      <p:sp>
        <p:nvSpPr>
          <p:cNvPr id="9" name="Arrow: Chevron 8">
            <a:extLst>
              <a:ext uri="{FF2B5EF4-FFF2-40B4-BE49-F238E27FC236}">
                <a16:creationId xmlns:a16="http://schemas.microsoft.com/office/drawing/2014/main" id="{A2BEE250-AE35-FEAA-1CA4-9FB710E3FFAF}"/>
              </a:ext>
            </a:extLst>
          </p:cNvPr>
          <p:cNvSpPr/>
          <p:nvPr/>
        </p:nvSpPr>
        <p:spPr>
          <a:xfrm>
            <a:off x="9458036" y="646543"/>
            <a:ext cx="2558464" cy="480291"/>
          </a:xfrm>
          <a:prstGeom prst="chevr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Control: </a:t>
            </a:r>
          </a:p>
          <a:p>
            <a:pPr algn="ctr"/>
            <a:r>
              <a:rPr lang="en-US" dirty="0">
                <a:solidFill>
                  <a:schemeClr val="bg1"/>
                </a:solidFill>
              </a:rPr>
              <a:t>9DEC – 13 DEC</a:t>
            </a:r>
          </a:p>
        </p:txBody>
      </p:sp>
      <p:sp>
        <p:nvSpPr>
          <p:cNvPr id="12" name="TextBox 11">
            <a:extLst>
              <a:ext uri="{FF2B5EF4-FFF2-40B4-BE49-F238E27FC236}">
                <a16:creationId xmlns:a16="http://schemas.microsoft.com/office/drawing/2014/main" id="{336E95FC-DB6F-DE2D-AD63-F8734D1C88A2}"/>
              </a:ext>
            </a:extLst>
          </p:cNvPr>
          <p:cNvSpPr txBox="1"/>
          <p:nvPr/>
        </p:nvSpPr>
        <p:spPr>
          <a:xfrm>
            <a:off x="51411" y="1162561"/>
            <a:ext cx="2022764" cy="6370975"/>
          </a:xfrm>
          <a:custGeom>
            <a:avLst/>
            <a:gdLst>
              <a:gd name="connsiteX0" fmla="*/ 0 w 2022764"/>
              <a:gd name="connsiteY0" fmla="*/ 0 h 6370975"/>
              <a:gd name="connsiteX1" fmla="*/ 674255 w 2022764"/>
              <a:gd name="connsiteY1" fmla="*/ 0 h 6370975"/>
              <a:gd name="connsiteX2" fmla="*/ 1348509 w 2022764"/>
              <a:gd name="connsiteY2" fmla="*/ 0 h 6370975"/>
              <a:gd name="connsiteX3" fmla="*/ 2022764 w 2022764"/>
              <a:gd name="connsiteY3" fmla="*/ 0 h 6370975"/>
              <a:gd name="connsiteX4" fmla="*/ 2022764 w 2022764"/>
              <a:gd name="connsiteY4" fmla="*/ 445968 h 6370975"/>
              <a:gd name="connsiteX5" fmla="*/ 2022764 w 2022764"/>
              <a:gd name="connsiteY5" fmla="*/ 891937 h 6370975"/>
              <a:gd name="connsiteX6" fmla="*/ 2022764 w 2022764"/>
              <a:gd name="connsiteY6" fmla="*/ 1401615 h 6370975"/>
              <a:gd name="connsiteX7" fmla="*/ 2022764 w 2022764"/>
              <a:gd name="connsiteY7" fmla="*/ 1975002 h 6370975"/>
              <a:gd name="connsiteX8" fmla="*/ 2022764 w 2022764"/>
              <a:gd name="connsiteY8" fmla="*/ 2420971 h 6370975"/>
              <a:gd name="connsiteX9" fmla="*/ 2022764 w 2022764"/>
              <a:gd name="connsiteY9" fmla="*/ 3058068 h 6370975"/>
              <a:gd name="connsiteX10" fmla="*/ 2022764 w 2022764"/>
              <a:gd name="connsiteY10" fmla="*/ 3631456 h 6370975"/>
              <a:gd name="connsiteX11" fmla="*/ 2022764 w 2022764"/>
              <a:gd name="connsiteY11" fmla="*/ 4332263 h 6370975"/>
              <a:gd name="connsiteX12" fmla="*/ 2022764 w 2022764"/>
              <a:gd name="connsiteY12" fmla="*/ 5033070 h 6370975"/>
              <a:gd name="connsiteX13" fmla="*/ 2022764 w 2022764"/>
              <a:gd name="connsiteY13" fmla="*/ 5797587 h 6370975"/>
              <a:gd name="connsiteX14" fmla="*/ 2022764 w 2022764"/>
              <a:gd name="connsiteY14" fmla="*/ 6370975 h 6370975"/>
              <a:gd name="connsiteX15" fmla="*/ 1368737 w 2022764"/>
              <a:gd name="connsiteY15" fmla="*/ 6370975 h 6370975"/>
              <a:gd name="connsiteX16" fmla="*/ 714710 w 2022764"/>
              <a:gd name="connsiteY16" fmla="*/ 6370975 h 6370975"/>
              <a:gd name="connsiteX17" fmla="*/ 0 w 2022764"/>
              <a:gd name="connsiteY17" fmla="*/ 6370975 h 6370975"/>
              <a:gd name="connsiteX18" fmla="*/ 0 w 2022764"/>
              <a:gd name="connsiteY18" fmla="*/ 5861297 h 6370975"/>
              <a:gd name="connsiteX19" fmla="*/ 0 w 2022764"/>
              <a:gd name="connsiteY19" fmla="*/ 5160490 h 6370975"/>
              <a:gd name="connsiteX20" fmla="*/ 0 w 2022764"/>
              <a:gd name="connsiteY20" fmla="*/ 4714522 h 6370975"/>
              <a:gd name="connsiteX21" fmla="*/ 0 w 2022764"/>
              <a:gd name="connsiteY21" fmla="*/ 4204843 h 6370975"/>
              <a:gd name="connsiteX22" fmla="*/ 0 w 2022764"/>
              <a:gd name="connsiteY22" fmla="*/ 3567746 h 6370975"/>
              <a:gd name="connsiteX23" fmla="*/ 0 w 2022764"/>
              <a:gd name="connsiteY23" fmla="*/ 2994358 h 6370975"/>
              <a:gd name="connsiteX24" fmla="*/ 0 w 2022764"/>
              <a:gd name="connsiteY24" fmla="*/ 2357261 h 6370975"/>
              <a:gd name="connsiteX25" fmla="*/ 0 w 2022764"/>
              <a:gd name="connsiteY25" fmla="*/ 1656454 h 6370975"/>
              <a:gd name="connsiteX26" fmla="*/ 0 w 2022764"/>
              <a:gd name="connsiteY26" fmla="*/ 955646 h 6370975"/>
              <a:gd name="connsiteX27" fmla="*/ 0 w 2022764"/>
              <a:gd name="connsiteY27" fmla="*/ 0 h 637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022764" h="6370975" extrusionOk="0">
                <a:moveTo>
                  <a:pt x="0" y="0"/>
                </a:moveTo>
                <a:cubicBezTo>
                  <a:pt x="331473" y="-6728"/>
                  <a:pt x="440292" y="17954"/>
                  <a:pt x="674255" y="0"/>
                </a:cubicBezTo>
                <a:cubicBezTo>
                  <a:pt x="908219" y="-17954"/>
                  <a:pt x="1204480" y="17967"/>
                  <a:pt x="1348509" y="0"/>
                </a:cubicBezTo>
                <a:cubicBezTo>
                  <a:pt x="1492538" y="-17967"/>
                  <a:pt x="1875180" y="-5339"/>
                  <a:pt x="2022764" y="0"/>
                </a:cubicBezTo>
                <a:cubicBezTo>
                  <a:pt x="2031278" y="164231"/>
                  <a:pt x="2018816" y="233006"/>
                  <a:pt x="2022764" y="445968"/>
                </a:cubicBezTo>
                <a:cubicBezTo>
                  <a:pt x="2026712" y="658930"/>
                  <a:pt x="2004427" y="798291"/>
                  <a:pt x="2022764" y="891937"/>
                </a:cubicBezTo>
                <a:cubicBezTo>
                  <a:pt x="2041101" y="985583"/>
                  <a:pt x="2011323" y="1197938"/>
                  <a:pt x="2022764" y="1401615"/>
                </a:cubicBezTo>
                <a:cubicBezTo>
                  <a:pt x="2034205" y="1605292"/>
                  <a:pt x="2007787" y="1756585"/>
                  <a:pt x="2022764" y="1975002"/>
                </a:cubicBezTo>
                <a:cubicBezTo>
                  <a:pt x="2037741" y="2193419"/>
                  <a:pt x="2012664" y="2298504"/>
                  <a:pt x="2022764" y="2420971"/>
                </a:cubicBezTo>
                <a:cubicBezTo>
                  <a:pt x="2032864" y="2543438"/>
                  <a:pt x="2008915" y="2872179"/>
                  <a:pt x="2022764" y="3058068"/>
                </a:cubicBezTo>
                <a:cubicBezTo>
                  <a:pt x="2036613" y="3243957"/>
                  <a:pt x="2007173" y="3438692"/>
                  <a:pt x="2022764" y="3631456"/>
                </a:cubicBezTo>
                <a:cubicBezTo>
                  <a:pt x="2038355" y="3824220"/>
                  <a:pt x="2022110" y="4156913"/>
                  <a:pt x="2022764" y="4332263"/>
                </a:cubicBezTo>
                <a:cubicBezTo>
                  <a:pt x="2023418" y="4507613"/>
                  <a:pt x="2050471" y="4792819"/>
                  <a:pt x="2022764" y="5033070"/>
                </a:cubicBezTo>
                <a:cubicBezTo>
                  <a:pt x="1995057" y="5273321"/>
                  <a:pt x="2039466" y="5641477"/>
                  <a:pt x="2022764" y="5797587"/>
                </a:cubicBezTo>
                <a:cubicBezTo>
                  <a:pt x="2006062" y="5953697"/>
                  <a:pt x="1998336" y="6193749"/>
                  <a:pt x="2022764" y="6370975"/>
                </a:cubicBezTo>
                <a:cubicBezTo>
                  <a:pt x="1774275" y="6388560"/>
                  <a:pt x="1620924" y="6352153"/>
                  <a:pt x="1368737" y="6370975"/>
                </a:cubicBezTo>
                <a:cubicBezTo>
                  <a:pt x="1116550" y="6389797"/>
                  <a:pt x="993901" y="6369441"/>
                  <a:pt x="714710" y="6370975"/>
                </a:cubicBezTo>
                <a:cubicBezTo>
                  <a:pt x="435519" y="6372509"/>
                  <a:pt x="333750" y="6364278"/>
                  <a:pt x="0" y="6370975"/>
                </a:cubicBezTo>
                <a:cubicBezTo>
                  <a:pt x="-2153" y="6247895"/>
                  <a:pt x="-4157" y="6103692"/>
                  <a:pt x="0" y="5861297"/>
                </a:cubicBezTo>
                <a:cubicBezTo>
                  <a:pt x="4157" y="5618902"/>
                  <a:pt x="-6096" y="5353112"/>
                  <a:pt x="0" y="5160490"/>
                </a:cubicBezTo>
                <a:cubicBezTo>
                  <a:pt x="6096" y="4967868"/>
                  <a:pt x="18296" y="4932330"/>
                  <a:pt x="0" y="4714522"/>
                </a:cubicBezTo>
                <a:cubicBezTo>
                  <a:pt x="-18296" y="4496714"/>
                  <a:pt x="3900" y="4342353"/>
                  <a:pt x="0" y="4204843"/>
                </a:cubicBezTo>
                <a:cubicBezTo>
                  <a:pt x="-3900" y="4067333"/>
                  <a:pt x="5025" y="3747981"/>
                  <a:pt x="0" y="3567746"/>
                </a:cubicBezTo>
                <a:cubicBezTo>
                  <a:pt x="-5025" y="3387511"/>
                  <a:pt x="-3869" y="3208417"/>
                  <a:pt x="0" y="2994358"/>
                </a:cubicBezTo>
                <a:cubicBezTo>
                  <a:pt x="3869" y="2780299"/>
                  <a:pt x="2516" y="2624917"/>
                  <a:pt x="0" y="2357261"/>
                </a:cubicBezTo>
                <a:cubicBezTo>
                  <a:pt x="-2516" y="2089605"/>
                  <a:pt x="-15647" y="1917797"/>
                  <a:pt x="0" y="1656454"/>
                </a:cubicBezTo>
                <a:cubicBezTo>
                  <a:pt x="15647" y="1395111"/>
                  <a:pt x="-31203" y="1295580"/>
                  <a:pt x="0" y="955646"/>
                </a:cubicBezTo>
                <a:cubicBezTo>
                  <a:pt x="31203" y="615712"/>
                  <a:pt x="47738" y="446594"/>
                  <a:pt x="0" y="0"/>
                </a:cubicBezTo>
                <a:close/>
              </a:path>
            </a:pathLst>
          </a:custGeom>
          <a:noFill/>
          <a:ln>
            <a:solidFill>
              <a:schemeClr val="bg1">
                <a:lumMod val="50000"/>
              </a:schemeClr>
            </a:solidFill>
            <a:extLst>
              <a:ext uri="{C807C97D-BFC1-408E-A445-0C87EB9F89A2}">
                <ask:lineSketchStyleProps xmlns:ask="http://schemas.microsoft.com/office/drawing/2018/sketchyshapes" sd="1107550063">
                  <a:prstGeom prst="rect">
                    <a:avLst/>
                  </a:prstGeom>
                  <ask:type>
                    <ask:lineSketchFreehand/>
                  </ask:type>
                </ask:lineSketchStyleProps>
              </a:ext>
            </a:extLst>
          </a:ln>
        </p:spPr>
        <p:txBody>
          <a:bodyPr wrap="square" rtlCol="0">
            <a:spAutoFit/>
          </a:bodyPr>
          <a:lstStyle/>
          <a:p>
            <a:r>
              <a:rPr lang="en-US" sz="1200" b="1" dirty="0">
                <a:latin typeface="Arial" panose="020B0604020202020204" pitchFamily="34" charset="0"/>
                <a:cs typeface="Arial" panose="020B0604020202020204" pitchFamily="34" charset="0"/>
              </a:rPr>
              <a:t>How can we maximize the availability of intervals of unallotted time of 2 hours or more?</a:t>
            </a:r>
          </a:p>
          <a:p>
            <a:endParaRPr lang="en-US" sz="1200" b="1" dirty="0">
              <a:latin typeface="Arial" panose="020B0604020202020204" pitchFamily="34" charset="0"/>
              <a:cs typeface="Arial" panose="020B0604020202020204" pitchFamily="34" charset="0"/>
            </a:endParaRPr>
          </a:p>
          <a:p>
            <a:r>
              <a:rPr lang="en-US" sz="1000" dirty="0">
                <a:latin typeface="Arial" panose="020B0604020202020204" pitchFamily="34" charset="0"/>
                <a:cs typeface="Arial" panose="020B0604020202020204" pitchFamily="34" charset="0"/>
              </a:rPr>
              <a:t>The culmination of full time employment, a masters, a family, and running a micro farm forces the scheduling and mapping of time throughout the day into a process model that creates a grind.</a:t>
            </a:r>
          </a:p>
          <a:p>
            <a:endParaRPr lang="en-US" sz="1000" dirty="0">
              <a:latin typeface="Arial" panose="020B0604020202020204" pitchFamily="34" charset="0"/>
              <a:cs typeface="Arial" panose="020B0604020202020204" pitchFamily="34" charset="0"/>
            </a:endParaRPr>
          </a:p>
          <a:p>
            <a:r>
              <a:rPr lang="en-US" sz="1000" dirty="0">
                <a:latin typeface="Arial" panose="020B0604020202020204" pitchFamily="34" charset="0"/>
                <a:cs typeface="Arial" panose="020B0604020202020204" pitchFamily="34" charset="0"/>
              </a:rPr>
              <a:t>In order to deal with emerging requirements, and deviations in any of the current time requirements, there needs to be an increase in the availability of free time.</a:t>
            </a: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r>
              <a:rPr lang="en-US" sz="1000" b="1" dirty="0">
                <a:latin typeface="Arial" panose="020B0604020202020204" pitchFamily="34" charset="0"/>
                <a:cs typeface="Arial" panose="020B0604020202020204" pitchFamily="34" charset="0"/>
              </a:rPr>
              <a:t>Business Impact: </a:t>
            </a:r>
            <a:r>
              <a:rPr lang="en-US" sz="1000" dirty="0">
                <a:latin typeface="Arial" panose="020B0604020202020204" pitchFamily="34" charset="0"/>
                <a:cs typeface="Arial" panose="020B0604020202020204" pitchFamily="34" charset="0"/>
              </a:rPr>
              <a:t>Failure in any of these sectors generates a loss of current quality of life. But failure in pursuing a masters loses an opportunity </a:t>
            </a:r>
            <a:r>
              <a:rPr lang="en-US" sz="1000" b="1" dirty="0">
                <a:effectLst/>
                <a:latin typeface="Calibri" panose="020F0502020204030204" pitchFamily="34" charset="0"/>
                <a:ea typeface="Calibri" panose="020F0502020204030204" pitchFamily="34" charset="0"/>
                <a:cs typeface="Times New Roman" panose="02020603050405020304" pitchFamily="18" charset="0"/>
              </a:rPr>
              <a:t>of $180,510.60 across the five-year window </a:t>
            </a:r>
            <a:endParaRPr lang="en-US" sz="400" b="1"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dirty="0"/>
          </a:p>
        </p:txBody>
      </p:sp>
      <p:pic>
        <p:nvPicPr>
          <p:cNvPr id="13" name="Picture 12">
            <a:extLst>
              <a:ext uri="{FF2B5EF4-FFF2-40B4-BE49-F238E27FC236}">
                <a16:creationId xmlns:a16="http://schemas.microsoft.com/office/drawing/2014/main" id="{835BD8FA-F90B-9512-450A-305D37D01E2B}"/>
              </a:ext>
            </a:extLst>
          </p:cNvPr>
          <p:cNvPicPr>
            <a:picLocks noChangeAspect="1"/>
          </p:cNvPicPr>
          <p:nvPr/>
        </p:nvPicPr>
        <p:blipFill>
          <a:blip r:embed="rId2"/>
          <a:stretch>
            <a:fillRect/>
          </a:stretch>
        </p:blipFill>
        <p:spPr>
          <a:xfrm>
            <a:off x="307110" y="4296146"/>
            <a:ext cx="1152235" cy="1154451"/>
          </a:xfrm>
          <a:prstGeom prst="rect">
            <a:avLst/>
          </a:prstGeom>
        </p:spPr>
      </p:pic>
      <p:sp>
        <p:nvSpPr>
          <p:cNvPr id="14" name="Ribbon: Curved and Tilted Down 13">
            <a:extLst>
              <a:ext uri="{FF2B5EF4-FFF2-40B4-BE49-F238E27FC236}">
                <a16:creationId xmlns:a16="http://schemas.microsoft.com/office/drawing/2014/main" id="{B1F83CFB-878A-35FC-D1E0-BDE65202FA3C}"/>
              </a:ext>
            </a:extLst>
          </p:cNvPr>
          <p:cNvSpPr/>
          <p:nvPr/>
        </p:nvSpPr>
        <p:spPr>
          <a:xfrm>
            <a:off x="1168399" y="4154971"/>
            <a:ext cx="905776" cy="386156"/>
          </a:xfrm>
          <a:prstGeom prst="ellipseRibbon">
            <a:avLst/>
          </a:prstGeom>
          <a:solidFill>
            <a:srgbClr val="FF0000"/>
          </a:solidFill>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SQL: 1.6</a:t>
            </a:r>
          </a:p>
        </p:txBody>
      </p:sp>
      <p:sp>
        <p:nvSpPr>
          <p:cNvPr id="15" name="TextBox 14">
            <a:extLst>
              <a:ext uri="{FF2B5EF4-FFF2-40B4-BE49-F238E27FC236}">
                <a16:creationId xmlns:a16="http://schemas.microsoft.com/office/drawing/2014/main" id="{03A70D65-B695-9323-01FE-0E29F382AD09}"/>
              </a:ext>
            </a:extLst>
          </p:cNvPr>
          <p:cNvSpPr txBox="1"/>
          <p:nvPr/>
        </p:nvSpPr>
        <p:spPr>
          <a:xfrm>
            <a:off x="2097864" y="1162561"/>
            <a:ext cx="2335608" cy="5693866"/>
          </a:xfrm>
          <a:custGeom>
            <a:avLst/>
            <a:gdLst>
              <a:gd name="connsiteX0" fmla="*/ 0 w 2335608"/>
              <a:gd name="connsiteY0" fmla="*/ 0 h 5693866"/>
              <a:gd name="connsiteX1" fmla="*/ 583902 w 2335608"/>
              <a:gd name="connsiteY1" fmla="*/ 0 h 5693866"/>
              <a:gd name="connsiteX2" fmla="*/ 1167804 w 2335608"/>
              <a:gd name="connsiteY2" fmla="*/ 0 h 5693866"/>
              <a:gd name="connsiteX3" fmla="*/ 1798418 w 2335608"/>
              <a:gd name="connsiteY3" fmla="*/ 0 h 5693866"/>
              <a:gd name="connsiteX4" fmla="*/ 2335608 w 2335608"/>
              <a:gd name="connsiteY4" fmla="*/ 0 h 5693866"/>
              <a:gd name="connsiteX5" fmla="*/ 2335608 w 2335608"/>
              <a:gd name="connsiteY5" fmla="*/ 632652 h 5693866"/>
              <a:gd name="connsiteX6" fmla="*/ 2335608 w 2335608"/>
              <a:gd name="connsiteY6" fmla="*/ 1151426 h 5693866"/>
              <a:gd name="connsiteX7" fmla="*/ 2335608 w 2335608"/>
              <a:gd name="connsiteY7" fmla="*/ 1727139 h 5693866"/>
              <a:gd name="connsiteX8" fmla="*/ 2335608 w 2335608"/>
              <a:gd name="connsiteY8" fmla="*/ 2188975 h 5693866"/>
              <a:gd name="connsiteX9" fmla="*/ 2335608 w 2335608"/>
              <a:gd name="connsiteY9" fmla="*/ 2821627 h 5693866"/>
              <a:gd name="connsiteX10" fmla="*/ 2335608 w 2335608"/>
              <a:gd name="connsiteY10" fmla="*/ 3397340 h 5693866"/>
              <a:gd name="connsiteX11" fmla="*/ 2335608 w 2335608"/>
              <a:gd name="connsiteY11" fmla="*/ 4086930 h 5693866"/>
              <a:gd name="connsiteX12" fmla="*/ 2335608 w 2335608"/>
              <a:gd name="connsiteY12" fmla="*/ 4776521 h 5693866"/>
              <a:gd name="connsiteX13" fmla="*/ 2335608 w 2335608"/>
              <a:gd name="connsiteY13" fmla="*/ 5693866 h 5693866"/>
              <a:gd name="connsiteX14" fmla="*/ 1775062 w 2335608"/>
              <a:gd name="connsiteY14" fmla="*/ 5693866 h 5693866"/>
              <a:gd name="connsiteX15" fmla="*/ 1214516 w 2335608"/>
              <a:gd name="connsiteY15" fmla="*/ 5693866 h 5693866"/>
              <a:gd name="connsiteX16" fmla="*/ 653970 w 2335608"/>
              <a:gd name="connsiteY16" fmla="*/ 5693866 h 5693866"/>
              <a:gd name="connsiteX17" fmla="*/ 0 w 2335608"/>
              <a:gd name="connsiteY17" fmla="*/ 5693866 h 5693866"/>
              <a:gd name="connsiteX18" fmla="*/ 0 w 2335608"/>
              <a:gd name="connsiteY18" fmla="*/ 5175092 h 5693866"/>
              <a:gd name="connsiteX19" fmla="*/ 0 w 2335608"/>
              <a:gd name="connsiteY19" fmla="*/ 4485501 h 5693866"/>
              <a:gd name="connsiteX20" fmla="*/ 0 w 2335608"/>
              <a:gd name="connsiteY20" fmla="*/ 4023665 h 5693866"/>
              <a:gd name="connsiteX21" fmla="*/ 0 w 2335608"/>
              <a:gd name="connsiteY21" fmla="*/ 3504891 h 5693866"/>
              <a:gd name="connsiteX22" fmla="*/ 0 w 2335608"/>
              <a:gd name="connsiteY22" fmla="*/ 2872239 h 5693866"/>
              <a:gd name="connsiteX23" fmla="*/ 0 w 2335608"/>
              <a:gd name="connsiteY23" fmla="*/ 2296526 h 5693866"/>
              <a:gd name="connsiteX24" fmla="*/ 0 w 2335608"/>
              <a:gd name="connsiteY24" fmla="*/ 1663874 h 5693866"/>
              <a:gd name="connsiteX25" fmla="*/ 0 w 2335608"/>
              <a:gd name="connsiteY25" fmla="*/ 974284 h 5693866"/>
              <a:gd name="connsiteX26" fmla="*/ 0 w 2335608"/>
              <a:gd name="connsiteY26" fmla="*/ 0 h 5693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35608" h="5693866" extrusionOk="0">
                <a:moveTo>
                  <a:pt x="0" y="0"/>
                </a:moveTo>
                <a:cubicBezTo>
                  <a:pt x="247414" y="-21692"/>
                  <a:pt x="306757" y="-14435"/>
                  <a:pt x="583902" y="0"/>
                </a:cubicBezTo>
                <a:cubicBezTo>
                  <a:pt x="861047" y="14435"/>
                  <a:pt x="1021606" y="24812"/>
                  <a:pt x="1167804" y="0"/>
                </a:cubicBezTo>
                <a:cubicBezTo>
                  <a:pt x="1314002" y="-24812"/>
                  <a:pt x="1648835" y="18115"/>
                  <a:pt x="1798418" y="0"/>
                </a:cubicBezTo>
                <a:cubicBezTo>
                  <a:pt x="1948001" y="-18115"/>
                  <a:pt x="2132020" y="-13131"/>
                  <a:pt x="2335608" y="0"/>
                </a:cubicBezTo>
                <a:cubicBezTo>
                  <a:pt x="2355856" y="201182"/>
                  <a:pt x="2354637" y="447699"/>
                  <a:pt x="2335608" y="632652"/>
                </a:cubicBezTo>
                <a:cubicBezTo>
                  <a:pt x="2316579" y="817605"/>
                  <a:pt x="2350980" y="896541"/>
                  <a:pt x="2335608" y="1151426"/>
                </a:cubicBezTo>
                <a:cubicBezTo>
                  <a:pt x="2320236" y="1406311"/>
                  <a:pt x="2321791" y="1490736"/>
                  <a:pt x="2335608" y="1727139"/>
                </a:cubicBezTo>
                <a:cubicBezTo>
                  <a:pt x="2349425" y="1963542"/>
                  <a:pt x="2312632" y="2018269"/>
                  <a:pt x="2335608" y="2188975"/>
                </a:cubicBezTo>
                <a:cubicBezTo>
                  <a:pt x="2358584" y="2359681"/>
                  <a:pt x="2343551" y="2676311"/>
                  <a:pt x="2335608" y="2821627"/>
                </a:cubicBezTo>
                <a:cubicBezTo>
                  <a:pt x="2327665" y="2966943"/>
                  <a:pt x="2314916" y="3217374"/>
                  <a:pt x="2335608" y="3397340"/>
                </a:cubicBezTo>
                <a:cubicBezTo>
                  <a:pt x="2356300" y="3577306"/>
                  <a:pt x="2317237" y="3899388"/>
                  <a:pt x="2335608" y="4086930"/>
                </a:cubicBezTo>
                <a:cubicBezTo>
                  <a:pt x="2353980" y="4274472"/>
                  <a:pt x="2324422" y="4455451"/>
                  <a:pt x="2335608" y="4776521"/>
                </a:cubicBezTo>
                <a:cubicBezTo>
                  <a:pt x="2346794" y="5097591"/>
                  <a:pt x="2379170" y="5289210"/>
                  <a:pt x="2335608" y="5693866"/>
                </a:cubicBezTo>
                <a:cubicBezTo>
                  <a:pt x="2069232" y="5709396"/>
                  <a:pt x="2017365" y="5694359"/>
                  <a:pt x="1775062" y="5693866"/>
                </a:cubicBezTo>
                <a:cubicBezTo>
                  <a:pt x="1532759" y="5693373"/>
                  <a:pt x="1456154" y="5710407"/>
                  <a:pt x="1214516" y="5693866"/>
                </a:cubicBezTo>
                <a:cubicBezTo>
                  <a:pt x="972878" y="5677325"/>
                  <a:pt x="771685" y="5672505"/>
                  <a:pt x="653970" y="5693866"/>
                </a:cubicBezTo>
                <a:cubicBezTo>
                  <a:pt x="536255" y="5715227"/>
                  <a:pt x="291470" y="5703356"/>
                  <a:pt x="0" y="5693866"/>
                </a:cubicBezTo>
                <a:cubicBezTo>
                  <a:pt x="23343" y="5562290"/>
                  <a:pt x="-13845" y="5384609"/>
                  <a:pt x="0" y="5175092"/>
                </a:cubicBezTo>
                <a:cubicBezTo>
                  <a:pt x="13845" y="4965575"/>
                  <a:pt x="32109" y="4742816"/>
                  <a:pt x="0" y="4485501"/>
                </a:cubicBezTo>
                <a:cubicBezTo>
                  <a:pt x="-32109" y="4228186"/>
                  <a:pt x="-13249" y="4180321"/>
                  <a:pt x="0" y="4023665"/>
                </a:cubicBezTo>
                <a:cubicBezTo>
                  <a:pt x="13249" y="3867009"/>
                  <a:pt x="24101" y="3625426"/>
                  <a:pt x="0" y="3504891"/>
                </a:cubicBezTo>
                <a:cubicBezTo>
                  <a:pt x="-24101" y="3384356"/>
                  <a:pt x="31071" y="3171275"/>
                  <a:pt x="0" y="2872239"/>
                </a:cubicBezTo>
                <a:cubicBezTo>
                  <a:pt x="-31071" y="2573203"/>
                  <a:pt x="503" y="2517915"/>
                  <a:pt x="0" y="2296526"/>
                </a:cubicBezTo>
                <a:cubicBezTo>
                  <a:pt x="-503" y="2075137"/>
                  <a:pt x="-28587" y="1894593"/>
                  <a:pt x="0" y="1663874"/>
                </a:cubicBezTo>
                <a:cubicBezTo>
                  <a:pt x="28587" y="1433155"/>
                  <a:pt x="-20593" y="1148140"/>
                  <a:pt x="0" y="974284"/>
                </a:cubicBezTo>
                <a:cubicBezTo>
                  <a:pt x="20593" y="800428"/>
                  <a:pt x="47429" y="228975"/>
                  <a:pt x="0" y="0"/>
                </a:cubicBezTo>
                <a:close/>
              </a:path>
            </a:pathLst>
          </a:custGeom>
          <a:noFill/>
          <a:ln>
            <a:solidFill>
              <a:schemeClr val="bg1">
                <a:lumMod val="50000"/>
              </a:schemeClr>
            </a:solidFill>
            <a:extLst>
              <a:ext uri="{C807C97D-BFC1-408E-A445-0C87EB9F89A2}">
                <ask:lineSketchStyleProps xmlns:ask="http://schemas.microsoft.com/office/drawing/2018/sketchyshapes" sd="1107550063">
                  <a:prstGeom prst="rect">
                    <a:avLst/>
                  </a:prstGeom>
                  <ask:type>
                    <ask:lineSketchFreehand/>
                  </ask:type>
                </ask:lineSketchStyleProps>
              </a:ext>
            </a:extLst>
          </a:ln>
        </p:spPr>
        <p:txBody>
          <a:bodyPr wrap="square" rtlCol="0">
            <a:spAutoFit/>
          </a:bodyPr>
          <a:lstStyle/>
          <a:p>
            <a:r>
              <a:rPr lang="en-US" sz="1200" b="1" dirty="0">
                <a:latin typeface="Arial" panose="020B0604020202020204" pitchFamily="34" charset="0"/>
                <a:cs typeface="Arial" panose="020B0604020202020204" pitchFamily="34" charset="0"/>
              </a:rPr>
              <a:t>Data collected on 29 variables over time:</a:t>
            </a:r>
          </a:p>
          <a:p>
            <a:endParaRPr lang="en-US" sz="1200" b="1" dirty="0">
              <a:latin typeface="Arial" panose="020B0604020202020204" pitchFamily="34" charset="0"/>
              <a:cs typeface="Arial" panose="020B0604020202020204" pitchFamily="34" charset="0"/>
            </a:endParaRPr>
          </a:p>
          <a:p>
            <a:r>
              <a:rPr lang="en-US" sz="1000" dirty="0">
                <a:latin typeface="Arial" panose="020B0604020202020204" pitchFamily="34" charset="0"/>
                <a:cs typeface="Arial" panose="020B0604020202020204" pitchFamily="34" charset="0"/>
              </a:rPr>
              <a:t>Collected continuous data in minutes for events that take up time over the course of the day. Additionally collected categorical, discreet, data on day of the week and things like whether or not vacation time was put in. </a:t>
            </a: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r>
              <a:rPr lang="en-US" sz="1000" dirty="0">
                <a:latin typeface="Arial" panose="020B0604020202020204" pitchFamily="34" charset="0"/>
                <a:cs typeface="Arial" panose="020B0604020202020204" pitchFamily="34" charset="0"/>
              </a:rPr>
              <a:t>Additional research may be required as the time period did not allow for a mathematically sound amount of data points. </a:t>
            </a: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dirty="0"/>
          </a:p>
        </p:txBody>
      </p:sp>
      <p:sp>
        <p:nvSpPr>
          <p:cNvPr id="20" name="TextBox 19">
            <a:extLst>
              <a:ext uri="{FF2B5EF4-FFF2-40B4-BE49-F238E27FC236}">
                <a16:creationId xmlns:a16="http://schemas.microsoft.com/office/drawing/2014/main" id="{6C08FF12-BD1A-995E-ECC0-4CA6FAA0D250}"/>
              </a:ext>
            </a:extLst>
          </p:cNvPr>
          <p:cNvSpPr txBox="1"/>
          <p:nvPr/>
        </p:nvSpPr>
        <p:spPr>
          <a:xfrm>
            <a:off x="4479640" y="1146398"/>
            <a:ext cx="2429165" cy="5970865"/>
          </a:xfrm>
          <a:custGeom>
            <a:avLst/>
            <a:gdLst>
              <a:gd name="connsiteX0" fmla="*/ 0 w 2429165"/>
              <a:gd name="connsiteY0" fmla="*/ 0 h 5970865"/>
              <a:gd name="connsiteX1" fmla="*/ 607291 w 2429165"/>
              <a:gd name="connsiteY1" fmla="*/ 0 h 5970865"/>
              <a:gd name="connsiteX2" fmla="*/ 1214583 w 2429165"/>
              <a:gd name="connsiteY2" fmla="*/ 0 h 5970865"/>
              <a:gd name="connsiteX3" fmla="*/ 1870457 w 2429165"/>
              <a:gd name="connsiteY3" fmla="*/ 0 h 5970865"/>
              <a:gd name="connsiteX4" fmla="*/ 2429165 w 2429165"/>
              <a:gd name="connsiteY4" fmla="*/ 0 h 5970865"/>
              <a:gd name="connsiteX5" fmla="*/ 2429165 w 2429165"/>
              <a:gd name="connsiteY5" fmla="*/ 663429 h 5970865"/>
              <a:gd name="connsiteX6" fmla="*/ 2429165 w 2429165"/>
              <a:gd name="connsiteY6" fmla="*/ 1207442 h 5970865"/>
              <a:gd name="connsiteX7" fmla="*/ 2429165 w 2429165"/>
              <a:gd name="connsiteY7" fmla="*/ 1811162 h 5970865"/>
              <a:gd name="connsiteX8" fmla="*/ 2429165 w 2429165"/>
              <a:gd name="connsiteY8" fmla="*/ 2295466 h 5970865"/>
              <a:gd name="connsiteX9" fmla="*/ 2429165 w 2429165"/>
              <a:gd name="connsiteY9" fmla="*/ 2958895 h 5970865"/>
              <a:gd name="connsiteX10" fmla="*/ 2429165 w 2429165"/>
              <a:gd name="connsiteY10" fmla="*/ 3562616 h 5970865"/>
              <a:gd name="connsiteX11" fmla="*/ 2429165 w 2429165"/>
              <a:gd name="connsiteY11" fmla="*/ 4285754 h 5970865"/>
              <a:gd name="connsiteX12" fmla="*/ 2429165 w 2429165"/>
              <a:gd name="connsiteY12" fmla="*/ 5008892 h 5970865"/>
              <a:gd name="connsiteX13" fmla="*/ 2429165 w 2429165"/>
              <a:gd name="connsiteY13" fmla="*/ 5970865 h 5970865"/>
              <a:gd name="connsiteX14" fmla="*/ 1846165 w 2429165"/>
              <a:gd name="connsiteY14" fmla="*/ 5970865 h 5970865"/>
              <a:gd name="connsiteX15" fmla="*/ 1263166 w 2429165"/>
              <a:gd name="connsiteY15" fmla="*/ 5970865 h 5970865"/>
              <a:gd name="connsiteX16" fmla="*/ 680166 w 2429165"/>
              <a:gd name="connsiteY16" fmla="*/ 5970865 h 5970865"/>
              <a:gd name="connsiteX17" fmla="*/ 0 w 2429165"/>
              <a:gd name="connsiteY17" fmla="*/ 5970865 h 5970865"/>
              <a:gd name="connsiteX18" fmla="*/ 0 w 2429165"/>
              <a:gd name="connsiteY18" fmla="*/ 5426853 h 5970865"/>
              <a:gd name="connsiteX19" fmla="*/ 0 w 2429165"/>
              <a:gd name="connsiteY19" fmla="*/ 4703715 h 5970865"/>
              <a:gd name="connsiteX20" fmla="*/ 0 w 2429165"/>
              <a:gd name="connsiteY20" fmla="*/ 4219411 h 5970865"/>
              <a:gd name="connsiteX21" fmla="*/ 0 w 2429165"/>
              <a:gd name="connsiteY21" fmla="*/ 3675399 h 5970865"/>
              <a:gd name="connsiteX22" fmla="*/ 0 w 2429165"/>
              <a:gd name="connsiteY22" fmla="*/ 3011970 h 5970865"/>
              <a:gd name="connsiteX23" fmla="*/ 0 w 2429165"/>
              <a:gd name="connsiteY23" fmla="*/ 2408249 h 5970865"/>
              <a:gd name="connsiteX24" fmla="*/ 0 w 2429165"/>
              <a:gd name="connsiteY24" fmla="*/ 1744819 h 5970865"/>
              <a:gd name="connsiteX25" fmla="*/ 0 w 2429165"/>
              <a:gd name="connsiteY25" fmla="*/ 1021681 h 5970865"/>
              <a:gd name="connsiteX26" fmla="*/ 0 w 2429165"/>
              <a:gd name="connsiteY26" fmla="*/ 0 h 5970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429165" h="5970865" extrusionOk="0">
                <a:moveTo>
                  <a:pt x="0" y="0"/>
                </a:moveTo>
                <a:cubicBezTo>
                  <a:pt x="126186" y="-15811"/>
                  <a:pt x="325720" y="5254"/>
                  <a:pt x="607291" y="0"/>
                </a:cubicBezTo>
                <a:cubicBezTo>
                  <a:pt x="888862" y="-5254"/>
                  <a:pt x="932859" y="20008"/>
                  <a:pt x="1214583" y="0"/>
                </a:cubicBezTo>
                <a:cubicBezTo>
                  <a:pt x="1496307" y="-20008"/>
                  <a:pt x="1661609" y="15740"/>
                  <a:pt x="1870457" y="0"/>
                </a:cubicBezTo>
                <a:cubicBezTo>
                  <a:pt x="2079305" y="-15740"/>
                  <a:pt x="2239536" y="14965"/>
                  <a:pt x="2429165" y="0"/>
                </a:cubicBezTo>
                <a:cubicBezTo>
                  <a:pt x="2396739" y="165362"/>
                  <a:pt x="2438483" y="515929"/>
                  <a:pt x="2429165" y="663429"/>
                </a:cubicBezTo>
                <a:cubicBezTo>
                  <a:pt x="2419847" y="810929"/>
                  <a:pt x="2414016" y="1048208"/>
                  <a:pt x="2429165" y="1207442"/>
                </a:cubicBezTo>
                <a:cubicBezTo>
                  <a:pt x="2444314" y="1366676"/>
                  <a:pt x="2416649" y="1604453"/>
                  <a:pt x="2429165" y="1811162"/>
                </a:cubicBezTo>
                <a:cubicBezTo>
                  <a:pt x="2441681" y="2017871"/>
                  <a:pt x="2427488" y="2061547"/>
                  <a:pt x="2429165" y="2295466"/>
                </a:cubicBezTo>
                <a:cubicBezTo>
                  <a:pt x="2430842" y="2529385"/>
                  <a:pt x="2403820" y="2671838"/>
                  <a:pt x="2429165" y="2958895"/>
                </a:cubicBezTo>
                <a:cubicBezTo>
                  <a:pt x="2454510" y="3245952"/>
                  <a:pt x="2400592" y="3296800"/>
                  <a:pt x="2429165" y="3562616"/>
                </a:cubicBezTo>
                <a:cubicBezTo>
                  <a:pt x="2457738" y="3828432"/>
                  <a:pt x="2398953" y="4089403"/>
                  <a:pt x="2429165" y="4285754"/>
                </a:cubicBezTo>
                <a:cubicBezTo>
                  <a:pt x="2459377" y="4482105"/>
                  <a:pt x="2436890" y="4684023"/>
                  <a:pt x="2429165" y="5008892"/>
                </a:cubicBezTo>
                <a:cubicBezTo>
                  <a:pt x="2421440" y="5333761"/>
                  <a:pt x="2430025" y="5516524"/>
                  <a:pt x="2429165" y="5970865"/>
                </a:cubicBezTo>
                <a:cubicBezTo>
                  <a:pt x="2249313" y="5950612"/>
                  <a:pt x="2040373" y="5945329"/>
                  <a:pt x="1846165" y="5970865"/>
                </a:cubicBezTo>
                <a:cubicBezTo>
                  <a:pt x="1651957" y="5996401"/>
                  <a:pt x="1425795" y="5972416"/>
                  <a:pt x="1263166" y="5970865"/>
                </a:cubicBezTo>
                <a:cubicBezTo>
                  <a:pt x="1100537" y="5969314"/>
                  <a:pt x="855664" y="5962143"/>
                  <a:pt x="680166" y="5970865"/>
                </a:cubicBezTo>
                <a:cubicBezTo>
                  <a:pt x="504668" y="5979587"/>
                  <a:pt x="232044" y="5973503"/>
                  <a:pt x="0" y="5970865"/>
                </a:cubicBezTo>
                <a:cubicBezTo>
                  <a:pt x="12869" y="5723358"/>
                  <a:pt x="-10484" y="5582716"/>
                  <a:pt x="0" y="5426853"/>
                </a:cubicBezTo>
                <a:cubicBezTo>
                  <a:pt x="10484" y="5270990"/>
                  <a:pt x="-1175" y="4851425"/>
                  <a:pt x="0" y="4703715"/>
                </a:cubicBezTo>
                <a:cubicBezTo>
                  <a:pt x="1175" y="4556005"/>
                  <a:pt x="867" y="4338586"/>
                  <a:pt x="0" y="4219411"/>
                </a:cubicBezTo>
                <a:cubicBezTo>
                  <a:pt x="-867" y="4100236"/>
                  <a:pt x="-17574" y="3873071"/>
                  <a:pt x="0" y="3675399"/>
                </a:cubicBezTo>
                <a:cubicBezTo>
                  <a:pt x="17574" y="3477727"/>
                  <a:pt x="-14381" y="3267744"/>
                  <a:pt x="0" y="3011970"/>
                </a:cubicBezTo>
                <a:cubicBezTo>
                  <a:pt x="14381" y="2756196"/>
                  <a:pt x="-3919" y="2707353"/>
                  <a:pt x="0" y="2408249"/>
                </a:cubicBezTo>
                <a:cubicBezTo>
                  <a:pt x="3919" y="2109145"/>
                  <a:pt x="16184" y="2001251"/>
                  <a:pt x="0" y="1744819"/>
                </a:cubicBezTo>
                <a:cubicBezTo>
                  <a:pt x="-16184" y="1488387"/>
                  <a:pt x="23570" y="1292970"/>
                  <a:pt x="0" y="1021681"/>
                </a:cubicBezTo>
                <a:cubicBezTo>
                  <a:pt x="-23570" y="750392"/>
                  <a:pt x="-39867" y="386477"/>
                  <a:pt x="0" y="0"/>
                </a:cubicBezTo>
                <a:close/>
              </a:path>
            </a:pathLst>
          </a:custGeom>
          <a:noFill/>
          <a:ln>
            <a:solidFill>
              <a:schemeClr val="bg1">
                <a:lumMod val="50000"/>
              </a:schemeClr>
            </a:solidFill>
            <a:extLst>
              <a:ext uri="{C807C97D-BFC1-408E-A445-0C87EB9F89A2}">
                <ask:lineSketchStyleProps xmlns:ask="http://schemas.microsoft.com/office/drawing/2018/sketchyshapes" sd="1107550063">
                  <a:prstGeom prst="rect">
                    <a:avLst/>
                  </a:prstGeom>
                  <ask:type>
                    <ask:lineSketchFreehand/>
                  </ask:type>
                </ask:lineSketchStyleProps>
              </a:ext>
            </a:extLst>
          </a:ln>
        </p:spPr>
        <p:txBody>
          <a:bodyPr wrap="square" rtlCol="0">
            <a:spAutoFit/>
          </a:bodyPr>
          <a:lstStyle/>
          <a:p>
            <a:r>
              <a:rPr lang="en-US" sz="1200" b="1" dirty="0">
                <a:latin typeface="Arial" panose="020B0604020202020204" pitchFamily="34" charset="0"/>
                <a:cs typeface="Arial" panose="020B0604020202020204" pitchFamily="34" charset="0"/>
              </a:rPr>
              <a:t>Study and Cooking:</a:t>
            </a:r>
          </a:p>
          <a:p>
            <a:endParaRPr lang="en-US" sz="1200" b="1" dirty="0">
              <a:latin typeface="Arial" panose="020B0604020202020204" pitchFamily="34" charset="0"/>
              <a:cs typeface="Arial" panose="020B0604020202020204" pitchFamily="34" charset="0"/>
            </a:endParaRPr>
          </a:p>
          <a:p>
            <a:r>
              <a:rPr lang="en-US" sz="1000" dirty="0">
                <a:latin typeface="Arial" panose="020B0604020202020204" pitchFamily="34" charset="0"/>
                <a:cs typeface="Arial" panose="020B0604020202020204" pitchFamily="34" charset="0"/>
              </a:rPr>
              <a:t>Initial analysis found that the majority of time, that had the ability to be influenced was being spent either studying, or cooking. Or in a task associated with cooking.  </a:t>
            </a: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r>
              <a:rPr lang="en-US" sz="1000" dirty="0">
                <a:latin typeface="Arial" panose="020B0604020202020204" pitchFamily="34" charset="0"/>
                <a:cs typeface="Arial" panose="020B0604020202020204" pitchFamily="34" charset="0"/>
              </a:rPr>
              <a:t>Correlations were found between how much flex time was available and how much time was spent on cooking tasks. Also there was a strong correlation with how much time was spent studying, but also a high variance in the time spent studying. </a:t>
            </a:r>
            <a:endParaRPr lang="en-US" sz="4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dirty="0"/>
          </a:p>
        </p:txBody>
      </p:sp>
      <p:pic>
        <p:nvPicPr>
          <p:cNvPr id="17" name="Picture 16">
            <a:extLst>
              <a:ext uri="{FF2B5EF4-FFF2-40B4-BE49-F238E27FC236}">
                <a16:creationId xmlns:a16="http://schemas.microsoft.com/office/drawing/2014/main" id="{045A1897-D35C-5DBE-CC54-CE8C92858A14}"/>
              </a:ext>
            </a:extLst>
          </p:cNvPr>
          <p:cNvPicPr>
            <a:picLocks noChangeAspect="1"/>
          </p:cNvPicPr>
          <p:nvPr/>
        </p:nvPicPr>
        <p:blipFill>
          <a:blip r:embed="rId3"/>
          <a:stretch>
            <a:fillRect/>
          </a:stretch>
        </p:blipFill>
        <p:spPr>
          <a:xfrm>
            <a:off x="4823938" y="2457530"/>
            <a:ext cx="1514850" cy="766723"/>
          </a:xfrm>
          <a:prstGeom prst="rect">
            <a:avLst/>
          </a:prstGeom>
        </p:spPr>
      </p:pic>
      <p:pic>
        <p:nvPicPr>
          <p:cNvPr id="19" name="Picture 18">
            <a:extLst>
              <a:ext uri="{FF2B5EF4-FFF2-40B4-BE49-F238E27FC236}">
                <a16:creationId xmlns:a16="http://schemas.microsoft.com/office/drawing/2014/main" id="{5E5C51C4-8BC6-89CE-D9DF-45F88750B360}"/>
              </a:ext>
            </a:extLst>
          </p:cNvPr>
          <p:cNvPicPr>
            <a:picLocks noChangeAspect="1"/>
          </p:cNvPicPr>
          <p:nvPr/>
        </p:nvPicPr>
        <p:blipFill>
          <a:blip r:embed="rId4"/>
          <a:stretch>
            <a:fillRect/>
          </a:stretch>
        </p:blipFill>
        <p:spPr>
          <a:xfrm>
            <a:off x="4696691" y="4154971"/>
            <a:ext cx="1245927" cy="577209"/>
          </a:xfrm>
          <a:prstGeom prst="rect">
            <a:avLst/>
          </a:prstGeom>
        </p:spPr>
      </p:pic>
      <p:pic>
        <p:nvPicPr>
          <p:cNvPr id="18" name="Picture 17">
            <a:extLst>
              <a:ext uri="{FF2B5EF4-FFF2-40B4-BE49-F238E27FC236}">
                <a16:creationId xmlns:a16="http://schemas.microsoft.com/office/drawing/2014/main" id="{DB48ACE4-474E-7133-3F67-B224C0A8D00F}"/>
              </a:ext>
            </a:extLst>
          </p:cNvPr>
          <p:cNvPicPr>
            <a:picLocks noChangeAspect="1"/>
          </p:cNvPicPr>
          <p:nvPr/>
        </p:nvPicPr>
        <p:blipFill>
          <a:blip r:embed="rId5"/>
          <a:stretch>
            <a:fillRect/>
          </a:stretch>
        </p:blipFill>
        <p:spPr>
          <a:xfrm>
            <a:off x="6037941" y="3915731"/>
            <a:ext cx="422886" cy="1055687"/>
          </a:xfrm>
          <a:prstGeom prst="rect">
            <a:avLst/>
          </a:prstGeom>
        </p:spPr>
      </p:pic>
      <p:sp>
        <p:nvSpPr>
          <p:cNvPr id="21" name="Speech Bubble: Rectangle with Corners Rounded 20">
            <a:extLst>
              <a:ext uri="{FF2B5EF4-FFF2-40B4-BE49-F238E27FC236}">
                <a16:creationId xmlns:a16="http://schemas.microsoft.com/office/drawing/2014/main" id="{5CCEEFA2-1C28-A6A8-2116-B4AE66751D65}"/>
              </a:ext>
            </a:extLst>
          </p:cNvPr>
          <p:cNvSpPr/>
          <p:nvPr/>
        </p:nvSpPr>
        <p:spPr>
          <a:xfrm>
            <a:off x="4618182" y="3424750"/>
            <a:ext cx="1245927" cy="577209"/>
          </a:xfrm>
          <a:prstGeom prst="wedgeRoundRectCallou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900" dirty="0">
                <a:solidFill>
                  <a:schemeClr val="tx1"/>
                </a:solidFill>
              </a:rPr>
              <a:t>Greater correlations for cooking related tasks.</a:t>
            </a:r>
          </a:p>
        </p:txBody>
      </p:sp>
      <p:pic>
        <p:nvPicPr>
          <p:cNvPr id="22" name="Picture 21">
            <a:extLst>
              <a:ext uri="{FF2B5EF4-FFF2-40B4-BE49-F238E27FC236}">
                <a16:creationId xmlns:a16="http://schemas.microsoft.com/office/drawing/2014/main" id="{A61EF6C1-4E37-8CF6-24B4-24F03BF08FF7}"/>
              </a:ext>
            </a:extLst>
          </p:cNvPr>
          <p:cNvPicPr>
            <a:picLocks noChangeAspect="1"/>
          </p:cNvPicPr>
          <p:nvPr/>
        </p:nvPicPr>
        <p:blipFill>
          <a:blip r:embed="rId6"/>
          <a:stretch>
            <a:fillRect/>
          </a:stretch>
        </p:blipFill>
        <p:spPr>
          <a:xfrm>
            <a:off x="2468615" y="2888543"/>
            <a:ext cx="1514764" cy="1113416"/>
          </a:xfrm>
          <a:prstGeom prst="rect">
            <a:avLst/>
          </a:prstGeom>
        </p:spPr>
      </p:pic>
      <p:pic>
        <p:nvPicPr>
          <p:cNvPr id="23" name="Picture 22">
            <a:extLst>
              <a:ext uri="{FF2B5EF4-FFF2-40B4-BE49-F238E27FC236}">
                <a16:creationId xmlns:a16="http://schemas.microsoft.com/office/drawing/2014/main" id="{D490626B-51F9-F9A8-5321-5F30573C7127}"/>
              </a:ext>
            </a:extLst>
          </p:cNvPr>
          <p:cNvPicPr>
            <a:picLocks noChangeAspect="1"/>
          </p:cNvPicPr>
          <p:nvPr/>
        </p:nvPicPr>
        <p:blipFill>
          <a:blip r:embed="rId7"/>
          <a:stretch>
            <a:fillRect/>
          </a:stretch>
        </p:blipFill>
        <p:spPr>
          <a:xfrm>
            <a:off x="2207491" y="4924947"/>
            <a:ext cx="2199753" cy="1160584"/>
          </a:xfrm>
          <a:prstGeom prst="rect">
            <a:avLst/>
          </a:prstGeom>
        </p:spPr>
      </p:pic>
      <p:sp>
        <p:nvSpPr>
          <p:cNvPr id="10" name="TextBox 9">
            <a:extLst>
              <a:ext uri="{FF2B5EF4-FFF2-40B4-BE49-F238E27FC236}">
                <a16:creationId xmlns:a16="http://schemas.microsoft.com/office/drawing/2014/main" id="{E24B289E-FB2C-D032-2652-CA53C92CCD9C}"/>
              </a:ext>
            </a:extLst>
          </p:cNvPr>
          <p:cNvSpPr txBox="1"/>
          <p:nvPr/>
        </p:nvSpPr>
        <p:spPr>
          <a:xfrm>
            <a:off x="6922049" y="1146397"/>
            <a:ext cx="2623126" cy="5816977"/>
          </a:xfrm>
          <a:custGeom>
            <a:avLst/>
            <a:gdLst>
              <a:gd name="connsiteX0" fmla="*/ 0 w 2623126"/>
              <a:gd name="connsiteY0" fmla="*/ 0 h 5816977"/>
              <a:gd name="connsiteX1" fmla="*/ 655782 w 2623126"/>
              <a:gd name="connsiteY1" fmla="*/ 0 h 5816977"/>
              <a:gd name="connsiteX2" fmla="*/ 1311563 w 2623126"/>
              <a:gd name="connsiteY2" fmla="*/ 0 h 5816977"/>
              <a:gd name="connsiteX3" fmla="*/ 2019807 w 2623126"/>
              <a:gd name="connsiteY3" fmla="*/ 0 h 5816977"/>
              <a:gd name="connsiteX4" fmla="*/ 2623126 w 2623126"/>
              <a:gd name="connsiteY4" fmla="*/ 0 h 5816977"/>
              <a:gd name="connsiteX5" fmla="*/ 2623126 w 2623126"/>
              <a:gd name="connsiteY5" fmla="*/ 646331 h 5816977"/>
              <a:gd name="connsiteX6" fmla="*/ 2623126 w 2623126"/>
              <a:gd name="connsiteY6" fmla="*/ 1176322 h 5816977"/>
              <a:gd name="connsiteX7" fmla="*/ 2623126 w 2623126"/>
              <a:gd name="connsiteY7" fmla="*/ 1764483 h 5816977"/>
              <a:gd name="connsiteX8" fmla="*/ 2623126 w 2623126"/>
              <a:gd name="connsiteY8" fmla="*/ 2236304 h 5816977"/>
              <a:gd name="connsiteX9" fmla="*/ 2623126 w 2623126"/>
              <a:gd name="connsiteY9" fmla="*/ 2882635 h 5816977"/>
              <a:gd name="connsiteX10" fmla="*/ 2623126 w 2623126"/>
              <a:gd name="connsiteY10" fmla="*/ 3470796 h 5816977"/>
              <a:gd name="connsiteX11" fmla="*/ 2623126 w 2623126"/>
              <a:gd name="connsiteY11" fmla="*/ 4175297 h 5816977"/>
              <a:gd name="connsiteX12" fmla="*/ 2623126 w 2623126"/>
              <a:gd name="connsiteY12" fmla="*/ 4879797 h 5816977"/>
              <a:gd name="connsiteX13" fmla="*/ 2623126 w 2623126"/>
              <a:gd name="connsiteY13" fmla="*/ 5816977 h 5816977"/>
              <a:gd name="connsiteX14" fmla="*/ 1993576 w 2623126"/>
              <a:gd name="connsiteY14" fmla="*/ 5816977 h 5816977"/>
              <a:gd name="connsiteX15" fmla="*/ 1364026 w 2623126"/>
              <a:gd name="connsiteY15" fmla="*/ 5816977 h 5816977"/>
              <a:gd name="connsiteX16" fmla="*/ 734475 w 2623126"/>
              <a:gd name="connsiteY16" fmla="*/ 5816977 h 5816977"/>
              <a:gd name="connsiteX17" fmla="*/ 0 w 2623126"/>
              <a:gd name="connsiteY17" fmla="*/ 5816977 h 5816977"/>
              <a:gd name="connsiteX18" fmla="*/ 0 w 2623126"/>
              <a:gd name="connsiteY18" fmla="*/ 5286986 h 5816977"/>
              <a:gd name="connsiteX19" fmla="*/ 0 w 2623126"/>
              <a:gd name="connsiteY19" fmla="*/ 4582485 h 5816977"/>
              <a:gd name="connsiteX20" fmla="*/ 0 w 2623126"/>
              <a:gd name="connsiteY20" fmla="*/ 4110664 h 5816977"/>
              <a:gd name="connsiteX21" fmla="*/ 0 w 2623126"/>
              <a:gd name="connsiteY21" fmla="*/ 3580673 h 5816977"/>
              <a:gd name="connsiteX22" fmla="*/ 0 w 2623126"/>
              <a:gd name="connsiteY22" fmla="*/ 2934342 h 5816977"/>
              <a:gd name="connsiteX23" fmla="*/ 0 w 2623126"/>
              <a:gd name="connsiteY23" fmla="*/ 2346181 h 5816977"/>
              <a:gd name="connsiteX24" fmla="*/ 0 w 2623126"/>
              <a:gd name="connsiteY24" fmla="*/ 1699850 h 5816977"/>
              <a:gd name="connsiteX25" fmla="*/ 0 w 2623126"/>
              <a:gd name="connsiteY25" fmla="*/ 995349 h 5816977"/>
              <a:gd name="connsiteX26" fmla="*/ 0 w 2623126"/>
              <a:gd name="connsiteY26" fmla="*/ 0 h 5816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623126" h="5816977" extrusionOk="0">
                <a:moveTo>
                  <a:pt x="0" y="0"/>
                </a:moveTo>
                <a:cubicBezTo>
                  <a:pt x="255834" y="-25047"/>
                  <a:pt x="514683" y="-25644"/>
                  <a:pt x="655782" y="0"/>
                </a:cubicBezTo>
                <a:cubicBezTo>
                  <a:pt x="796881" y="25644"/>
                  <a:pt x="1057759" y="22388"/>
                  <a:pt x="1311563" y="0"/>
                </a:cubicBezTo>
                <a:cubicBezTo>
                  <a:pt x="1565367" y="-22388"/>
                  <a:pt x="1824088" y="19846"/>
                  <a:pt x="2019807" y="0"/>
                </a:cubicBezTo>
                <a:cubicBezTo>
                  <a:pt x="2215526" y="-19846"/>
                  <a:pt x="2493211" y="7496"/>
                  <a:pt x="2623126" y="0"/>
                </a:cubicBezTo>
                <a:cubicBezTo>
                  <a:pt x="2596070" y="232647"/>
                  <a:pt x="2604011" y="374538"/>
                  <a:pt x="2623126" y="646331"/>
                </a:cubicBezTo>
                <a:cubicBezTo>
                  <a:pt x="2642241" y="918124"/>
                  <a:pt x="2613926" y="994443"/>
                  <a:pt x="2623126" y="1176322"/>
                </a:cubicBezTo>
                <a:cubicBezTo>
                  <a:pt x="2632326" y="1358201"/>
                  <a:pt x="2632014" y="1555298"/>
                  <a:pt x="2623126" y="1764483"/>
                </a:cubicBezTo>
                <a:cubicBezTo>
                  <a:pt x="2614238" y="1973668"/>
                  <a:pt x="2606103" y="2067602"/>
                  <a:pt x="2623126" y="2236304"/>
                </a:cubicBezTo>
                <a:cubicBezTo>
                  <a:pt x="2640149" y="2405006"/>
                  <a:pt x="2633138" y="2636262"/>
                  <a:pt x="2623126" y="2882635"/>
                </a:cubicBezTo>
                <a:cubicBezTo>
                  <a:pt x="2613114" y="3129008"/>
                  <a:pt x="2615136" y="3256191"/>
                  <a:pt x="2623126" y="3470796"/>
                </a:cubicBezTo>
                <a:cubicBezTo>
                  <a:pt x="2631116" y="3685401"/>
                  <a:pt x="2607371" y="4029905"/>
                  <a:pt x="2623126" y="4175297"/>
                </a:cubicBezTo>
                <a:cubicBezTo>
                  <a:pt x="2638881" y="4320689"/>
                  <a:pt x="2636136" y="4630315"/>
                  <a:pt x="2623126" y="4879797"/>
                </a:cubicBezTo>
                <a:cubicBezTo>
                  <a:pt x="2610116" y="5129279"/>
                  <a:pt x="2597167" y="5486089"/>
                  <a:pt x="2623126" y="5816977"/>
                </a:cubicBezTo>
                <a:cubicBezTo>
                  <a:pt x="2427145" y="5834217"/>
                  <a:pt x="2273467" y="5836489"/>
                  <a:pt x="1993576" y="5816977"/>
                </a:cubicBezTo>
                <a:cubicBezTo>
                  <a:pt x="1713685" y="5797466"/>
                  <a:pt x="1588172" y="5802632"/>
                  <a:pt x="1364026" y="5816977"/>
                </a:cubicBezTo>
                <a:cubicBezTo>
                  <a:pt x="1139880" y="5831323"/>
                  <a:pt x="1002473" y="5805821"/>
                  <a:pt x="734475" y="5816977"/>
                </a:cubicBezTo>
                <a:cubicBezTo>
                  <a:pt x="466477" y="5828133"/>
                  <a:pt x="212959" y="5852641"/>
                  <a:pt x="0" y="5816977"/>
                </a:cubicBezTo>
                <a:cubicBezTo>
                  <a:pt x="-16865" y="5579082"/>
                  <a:pt x="-22792" y="5437600"/>
                  <a:pt x="0" y="5286986"/>
                </a:cubicBezTo>
                <a:cubicBezTo>
                  <a:pt x="22792" y="5136372"/>
                  <a:pt x="6701" y="4829663"/>
                  <a:pt x="0" y="4582485"/>
                </a:cubicBezTo>
                <a:cubicBezTo>
                  <a:pt x="-6701" y="4335307"/>
                  <a:pt x="21609" y="4298535"/>
                  <a:pt x="0" y="4110664"/>
                </a:cubicBezTo>
                <a:cubicBezTo>
                  <a:pt x="-21609" y="3922793"/>
                  <a:pt x="-22474" y="3813443"/>
                  <a:pt x="0" y="3580673"/>
                </a:cubicBezTo>
                <a:cubicBezTo>
                  <a:pt x="22474" y="3347903"/>
                  <a:pt x="-100" y="3109700"/>
                  <a:pt x="0" y="2934342"/>
                </a:cubicBezTo>
                <a:cubicBezTo>
                  <a:pt x="100" y="2758984"/>
                  <a:pt x="-18979" y="2598171"/>
                  <a:pt x="0" y="2346181"/>
                </a:cubicBezTo>
                <a:cubicBezTo>
                  <a:pt x="18979" y="2094191"/>
                  <a:pt x="-27926" y="1908669"/>
                  <a:pt x="0" y="1699850"/>
                </a:cubicBezTo>
                <a:cubicBezTo>
                  <a:pt x="27926" y="1491031"/>
                  <a:pt x="-34407" y="1270076"/>
                  <a:pt x="0" y="995349"/>
                </a:cubicBezTo>
                <a:cubicBezTo>
                  <a:pt x="34407" y="720622"/>
                  <a:pt x="38349" y="217095"/>
                  <a:pt x="0" y="0"/>
                </a:cubicBezTo>
                <a:close/>
              </a:path>
            </a:pathLst>
          </a:custGeom>
          <a:noFill/>
          <a:ln>
            <a:solidFill>
              <a:schemeClr val="bg1">
                <a:lumMod val="50000"/>
              </a:schemeClr>
            </a:solidFill>
            <a:extLst>
              <a:ext uri="{C807C97D-BFC1-408E-A445-0C87EB9F89A2}">
                <ask:lineSketchStyleProps xmlns:ask="http://schemas.microsoft.com/office/drawing/2018/sketchyshapes" sd="1107550063">
                  <a:prstGeom prst="rect">
                    <a:avLst/>
                  </a:prstGeom>
                  <ask:type>
                    <ask:lineSketchFreehand/>
                  </ask:type>
                </ask:lineSketchStyleProps>
              </a:ext>
            </a:extLst>
          </a:ln>
        </p:spPr>
        <p:txBody>
          <a:bodyPr wrap="square" rtlCol="0">
            <a:spAutoFit/>
          </a:bodyPr>
          <a:lstStyle/>
          <a:p>
            <a:r>
              <a:rPr lang="en-US" sz="1200" b="1" dirty="0">
                <a:latin typeface="Arial" panose="020B0604020202020204" pitchFamily="34" charset="0"/>
                <a:cs typeface="Arial" panose="020B0604020202020204" pitchFamily="34" charset="0"/>
              </a:rPr>
              <a:t>Applied Controls:</a:t>
            </a:r>
          </a:p>
          <a:p>
            <a:endParaRPr lang="en-US" sz="1200" b="1" dirty="0">
              <a:latin typeface="Arial" panose="020B0604020202020204" pitchFamily="34" charset="0"/>
              <a:cs typeface="Arial" panose="020B0604020202020204" pitchFamily="34" charset="0"/>
            </a:endParaRPr>
          </a:p>
          <a:p>
            <a:r>
              <a:rPr lang="en-US" sz="1000" dirty="0">
                <a:latin typeface="Arial" panose="020B0604020202020204" pitchFamily="34" charset="0"/>
                <a:cs typeface="Arial" panose="020B0604020202020204" pitchFamily="34" charset="0"/>
              </a:rPr>
              <a:t>Applied controls into the process such as a regular interval of study per day instead of a fluctuating study period. Discontinued study at the conclusion of the interval. Also began to pre-prep meals on Sundays for the week.  </a:t>
            </a: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r>
              <a:rPr lang="en-US" sz="1000" dirty="0">
                <a:latin typeface="Arial" panose="020B0604020202020204" pitchFamily="34" charset="0"/>
                <a:cs typeface="Arial" panose="020B0604020202020204" pitchFamily="34" charset="0"/>
              </a:rPr>
              <a:t>Distinct signs of improvement seen in an upward trend of flex time per day after controls installed. </a:t>
            </a:r>
          </a:p>
          <a:p>
            <a:endParaRPr lang="en-US" sz="1000" dirty="0">
              <a:latin typeface="Arial" panose="020B0604020202020204" pitchFamily="34" charset="0"/>
              <a:cs typeface="Arial" panose="020B0604020202020204" pitchFamily="34" charset="0"/>
            </a:endParaRPr>
          </a:p>
          <a:p>
            <a:r>
              <a:rPr lang="en-US" sz="1000" dirty="0">
                <a:latin typeface="Arial" panose="020B0604020202020204" pitchFamily="34" charset="0"/>
                <a:cs typeface="Arial" panose="020B0604020202020204" pitchFamily="34" charset="0"/>
              </a:rPr>
              <a:t>Hypothesis testing failed to indicate certain improvement.</a:t>
            </a:r>
            <a:endParaRPr lang="en-US" sz="4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dirty="0"/>
          </a:p>
        </p:txBody>
      </p:sp>
      <p:pic>
        <p:nvPicPr>
          <p:cNvPr id="11" name="Picture 10">
            <a:extLst>
              <a:ext uri="{FF2B5EF4-FFF2-40B4-BE49-F238E27FC236}">
                <a16:creationId xmlns:a16="http://schemas.microsoft.com/office/drawing/2014/main" id="{62A27BA1-89B3-EE30-3AF6-53450F1DDFE2}"/>
              </a:ext>
            </a:extLst>
          </p:cNvPr>
          <p:cNvPicPr>
            <a:picLocks noChangeAspect="1"/>
          </p:cNvPicPr>
          <p:nvPr/>
        </p:nvPicPr>
        <p:blipFill>
          <a:blip r:embed="rId8"/>
          <a:stretch>
            <a:fillRect/>
          </a:stretch>
        </p:blipFill>
        <p:spPr>
          <a:xfrm>
            <a:off x="7253103" y="2535629"/>
            <a:ext cx="1722174" cy="990100"/>
          </a:xfrm>
          <a:prstGeom prst="rect">
            <a:avLst/>
          </a:prstGeom>
        </p:spPr>
      </p:pic>
      <p:pic>
        <p:nvPicPr>
          <p:cNvPr id="24" name="Picture 23">
            <a:extLst>
              <a:ext uri="{FF2B5EF4-FFF2-40B4-BE49-F238E27FC236}">
                <a16:creationId xmlns:a16="http://schemas.microsoft.com/office/drawing/2014/main" id="{1480D1DC-F7C9-44C9-46E8-A707F128D798}"/>
              </a:ext>
            </a:extLst>
          </p:cNvPr>
          <p:cNvPicPr>
            <a:picLocks noChangeAspect="1"/>
          </p:cNvPicPr>
          <p:nvPr/>
        </p:nvPicPr>
        <p:blipFill>
          <a:blip r:embed="rId9"/>
          <a:stretch>
            <a:fillRect/>
          </a:stretch>
        </p:blipFill>
        <p:spPr>
          <a:xfrm>
            <a:off x="7209395" y="3742480"/>
            <a:ext cx="1722174" cy="1319179"/>
          </a:xfrm>
          <a:prstGeom prst="rect">
            <a:avLst/>
          </a:prstGeom>
        </p:spPr>
      </p:pic>
      <p:sp>
        <p:nvSpPr>
          <p:cNvPr id="25" name="Arrow: Up-Down 24">
            <a:extLst>
              <a:ext uri="{FF2B5EF4-FFF2-40B4-BE49-F238E27FC236}">
                <a16:creationId xmlns:a16="http://schemas.microsoft.com/office/drawing/2014/main" id="{7D7A78AF-02BD-7465-7565-EA5D2A804F85}"/>
              </a:ext>
            </a:extLst>
          </p:cNvPr>
          <p:cNvSpPr/>
          <p:nvPr/>
        </p:nvSpPr>
        <p:spPr>
          <a:xfrm>
            <a:off x="8114190" y="3508997"/>
            <a:ext cx="205756" cy="777706"/>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990BA6F3-842B-C1B4-679F-B291EC905AE8}"/>
              </a:ext>
            </a:extLst>
          </p:cNvPr>
          <p:cNvSpPr txBox="1"/>
          <p:nvPr/>
        </p:nvSpPr>
        <p:spPr>
          <a:xfrm>
            <a:off x="8300015" y="3824052"/>
            <a:ext cx="1256146" cy="307777"/>
          </a:xfrm>
          <a:prstGeom prst="rect">
            <a:avLst/>
          </a:prstGeom>
          <a:noFill/>
        </p:spPr>
        <p:txBody>
          <a:bodyPr wrap="square" rtlCol="0">
            <a:spAutoFit/>
          </a:bodyPr>
          <a:lstStyle/>
          <a:p>
            <a:r>
              <a:rPr lang="en-US" sz="1400" dirty="0">
                <a:solidFill>
                  <a:schemeClr val="accent1">
                    <a:lumMod val="75000"/>
                  </a:schemeClr>
                </a:solidFill>
              </a:rPr>
              <a:t>Install Control</a:t>
            </a:r>
          </a:p>
        </p:txBody>
      </p:sp>
      <p:pic>
        <p:nvPicPr>
          <p:cNvPr id="27" name="Picture 26">
            <a:extLst>
              <a:ext uri="{FF2B5EF4-FFF2-40B4-BE49-F238E27FC236}">
                <a16:creationId xmlns:a16="http://schemas.microsoft.com/office/drawing/2014/main" id="{C27FA4A6-993D-964A-4102-9E952C97EBFE}"/>
              </a:ext>
            </a:extLst>
          </p:cNvPr>
          <p:cNvPicPr>
            <a:picLocks noChangeAspect="1"/>
          </p:cNvPicPr>
          <p:nvPr/>
        </p:nvPicPr>
        <p:blipFill>
          <a:blip r:embed="rId10"/>
          <a:stretch>
            <a:fillRect/>
          </a:stretch>
        </p:blipFill>
        <p:spPr>
          <a:xfrm>
            <a:off x="7377221" y="6148683"/>
            <a:ext cx="1722174" cy="337240"/>
          </a:xfrm>
          <a:prstGeom prst="rect">
            <a:avLst/>
          </a:prstGeom>
          <a:ln>
            <a:solidFill>
              <a:schemeClr val="tx1"/>
            </a:solidFill>
          </a:ln>
          <a:effectLst>
            <a:glow rad="63500">
              <a:schemeClr val="accent3">
                <a:satMod val="175000"/>
                <a:alpha val="40000"/>
              </a:schemeClr>
            </a:glow>
          </a:effectLst>
        </p:spPr>
      </p:pic>
      <p:sp>
        <p:nvSpPr>
          <p:cNvPr id="28" name="TextBox 27">
            <a:extLst>
              <a:ext uri="{FF2B5EF4-FFF2-40B4-BE49-F238E27FC236}">
                <a16:creationId xmlns:a16="http://schemas.microsoft.com/office/drawing/2014/main" id="{C71C15C7-ABCF-8857-9F7F-4BAD76A07B3A}"/>
              </a:ext>
            </a:extLst>
          </p:cNvPr>
          <p:cNvSpPr txBox="1"/>
          <p:nvPr/>
        </p:nvSpPr>
        <p:spPr>
          <a:xfrm>
            <a:off x="9559642" y="1121007"/>
            <a:ext cx="2470102" cy="5724644"/>
          </a:xfrm>
          <a:custGeom>
            <a:avLst/>
            <a:gdLst>
              <a:gd name="connsiteX0" fmla="*/ 0 w 2470102"/>
              <a:gd name="connsiteY0" fmla="*/ 0 h 5724644"/>
              <a:gd name="connsiteX1" fmla="*/ 617526 w 2470102"/>
              <a:gd name="connsiteY1" fmla="*/ 0 h 5724644"/>
              <a:gd name="connsiteX2" fmla="*/ 1235051 w 2470102"/>
              <a:gd name="connsiteY2" fmla="*/ 0 h 5724644"/>
              <a:gd name="connsiteX3" fmla="*/ 1901979 w 2470102"/>
              <a:gd name="connsiteY3" fmla="*/ 0 h 5724644"/>
              <a:gd name="connsiteX4" fmla="*/ 2470102 w 2470102"/>
              <a:gd name="connsiteY4" fmla="*/ 0 h 5724644"/>
              <a:gd name="connsiteX5" fmla="*/ 2470102 w 2470102"/>
              <a:gd name="connsiteY5" fmla="*/ 636072 h 5724644"/>
              <a:gd name="connsiteX6" fmla="*/ 2470102 w 2470102"/>
              <a:gd name="connsiteY6" fmla="*/ 1157650 h 5724644"/>
              <a:gd name="connsiteX7" fmla="*/ 2470102 w 2470102"/>
              <a:gd name="connsiteY7" fmla="*/ 1736475 h 5724644"/>
              <a:gd name="connsiteX8" fmla="*/ 2470102 w 2470102"/>
              <a:gd name="connsiteY8" fmla="*/ 2200808 h 5724644"/>
              <a:gd name="connsiteX9" fmla="*/ 2470102 w 2470102"/>
              <a:gd name="connsiteY9" fmla="*/ 2836879 h 5724644"/>
              <a:gd name="connsiteX10" fmla="*/ 2470102 w 2470102"/>
              <a:gd name="connsiteY10" fmla="*/ 3415704 h 5724644"/>
              <a:gd name="connsiteX11" fmla="*/ 2470102 w 2470102"/>
              <a:gd name="connsiteY11" fmla="*/ 4109022 h 5724644"/>
              <a:gd name="connsiteX12" fmla="*/ 2470102 w 2470102"/>
              <a:gd name="connsiteY12" fmla="*/ 4802340 h 5724644"/>
              <a:gd name="connsiteX13" fmla="*/ 2470102 w 2470102"/>
              <a:gd name="connsiteY13" fmla="*/ 5724644 h 5724644"/>
              <a:gd name="connsiteX14" fmla="*/ 1877278 w 2470102"/>
              <a:gd name="connsiteY14" fmla="*/ 5724644 h 5724644"/>
              <a:gd name="connsiteX15" fmla="*/ 1284453 w 2470102"/>
              <a:gd name="connsiteY15" fmla="*/ 5724644 h 5724644"/>
              <a:gd name="connsiteX16" fmla="*/ 691629 w 2470102"/>
              <a:gd name="connsiteY16" fmla="*/ 5724644 h 5724644"/>
              <a:gd name="connsiteX17" fmla="*/ 0 w 2470102"/>
              <a:gd name="connsiteY17" fmla="*/ 5724644 h 5724644"/>
              <a:gd name="connsiteX18" fmla="*/ 0 w 2470102"/>
              <a:gd name="connsiteY18" fmla="*/ 5203065 h 5724644"/>
              <a:gd name="connsiteX19" fmla="*/ 0 w 2470102"/>
              <a:gd name="connsiteY19" fmla="*/ 4509747 h 5724644"/>
              <a:gd name="connsiteX20" fmla="*/ 0 w 2470102"/>
              <a:gd name="connsiteY20" fmla="*/ 4045415 h 5724644"/>
              <a:gd name="connsiteX21" fmla="*/ 0 w 2470102"/>
              <a:gd name="connsiteY21" fmla="*/ 3523836 h 5724644"/>
              <a:gd name="connsiteX22" fmla="*/ 0 w 2470102"/>
              <a:gd name="connsiteY22" fmla="*/ 2887765 h 5724644"/>
              <a:gd name="connsiteX23" fmla="*/ 0 w 2470102"/>
              <a:gd name="connsiteY23" fmla="*/ 2308940 h 5724644"/>
              <a:gd name="connsiteX24" fmla="*/ 0 w 2470102"/>
              <a:gd name="connsiteY24" fmla="*/ 1672868 h 5724644"/>
              <a:gd name="connsiteX25" fmla="*/ 0 w 2470102"/>
              <a:gd name="connsiteY25" fmla="*/ 979550 h 5724644"/>
              <a:gd name="connsiteX26" fmla="*/ 0 w 2470102"/>
              <a:gd name="connsiteY26" fmla="*/ 0 h 572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470102" h="5724644" extrusionOk="0">
                <a:moveTo>
                  <a:pt x="0" y="0"/>
                </a:moveTo>
                <a:cubicBezTo>
                  <a:pt x="303442" y="8280"/>
                  <a:pt x="393185" y="-22963"/>
                  <a:pt x="617526" y="0"/>
                </a:cubicBezTo>
                <a:cubicBezTo>
                  <a:pt x="841867" y="22963"/>
                  <a:pt x="934591" y="-1748"/>
                  <a:pt x="1235051" y="0"/>
                </a:cubicBezTo>
                <a:cubicBezTo>
                  <a:pt x="1535511" y="1748"/>
                  <a:pt x="1599696" y="-2693"/>
                  <a:pt x="1901979" y="0"/>
                </a:cubicBezTo>
                <a:cubicBezTo>
                  <a:pt x="2204262" y="2693"/>
                  <a:pt x="2291728" y="24730"/>
                  <a:pt x="2470102" y="0"/>
                </a:cubicBezTo>
                <a:cubicBezTo>
                  <a:pt x="2452115" y="202865"/>
                  <a:pt x="2489375" y="489262"/>
                  <a:pt x="2470102" y="636072"/>
                </a:cubicBezTo>
                <a:cubicBezTo>
                  <a:pt x="2450829" y="782882"/>
                  <a:pt x="2454184" y="1046554"/>
                  <a:pt x="2470102" y="1157650"/>
                </a:cubicBezTo>
                <a:cubicBezTo>
                  <a:pt x="2486020" y="1268746"/>
                  <a:pt x="2477135" y="1574095"/>
                  <a:pt x="2470102" y="1736475"/>
                </a:cubicBezTo>
                <a:cubicBezTo>
                  <a:pt x="2463069" y="1898856"/>
                  <a:pt x="2454172" y="2061839"/>
                  <a:pt x="2470102" y="2200808"/>
                </a:cubicBezTo>
                <a:cubicBezTo>
                  <a:pt x="2486032" y="2339777"/>
                  <a:pt x="2439239" y="2590005"/>
                  <a:pt x="2470102" y="2836879"/>
                </a:cubicBezTo>
                <a:cubicBezTo>
                  <a:pt x="2500965" y="3083753"/>
                  <a:pt x="2455390" y="3228477"/>
                  <a:pt x="2470102" y="3415704"/>
                </a:cubicBezTo>
                <a:cubicBezTo>
                  <a:pt x="2484814" y="3602932"/>
                  <a:pt x="2446947" y="3857012"/>
                  <a:pt x="2470102" y="4109022"/>
                </a:cubicBezTo>
                <a:cubicBezTo>
                  <a:pt x="2493257" y="4361032"/>
                  <a:pt x="2471073" y="4542869"/>
                  <a:pt x="2470102" y="4802340"/>
                </a:cubicBezTo>
                <a:cubicBezTo>
                  <a:pt x="2469131" y="5061811"/>
                  <a:pt x="2452101" y="5343367"/>
                  <a:pt x="2470102" y="5724644"/>
                </a:cubicBezTo>
                <a:cubicBezTo>
                  <a:pt x="2320515" y="5706760"/>
                  <a:pt x="2062385" y="5703113"/>
                  <a:pt x="1877278" y="5724644"/>
                </a:cubicBezTo>
                <a:cubicBezTo>
                  <a:pt x="1692171" y="5746175"/>
                  <a:pt x="1418829" y="5707722"/>
                  <a:pt x="1284453" y="5724644"/>
                </a:cubicBezTo>
                <a:cubicBezTo>
                  <a:pt x="1150078" y="5741566"/>
                  <a:pt x="819609" y="5746238"/>
                  <a:pt x="691629" y="5724644"/>
                </a:cubicBezTo>
                <a:cubicBezTo>
                  <a:pt x="563649" y="5703050"/>
                  <a:pt x="215675" y="5744955"/>
                  <a:pt x="0" y="5724644"/>
                </a:cubicBezTo>
                <a:cubicBezTo>
                  <a:pt x="10622" y="5552471"/>
                  <a:pt x="7748" y="5428734"/>
                  <a:pt x="0" y="5203065"/>
                </a:cubicBezTo>
                <a:cubicBezTo>
                  <a:pt x="-7748" y="4977396"/>
                  <a:pt x="-30022" y="4836356"/>
                  <a:pt x="0" y="4509747"/>
                </a:cubicBezTo>
                <a:cubicBezTo>
                  <a:pt x="30022" y="4183138"/>
                  <a:pt x="-11725" y="4141130"/>
                  <a:pt x="0" y="4045415"/>
                </a:cubicBezTo>
                <a:cubicBezTo>
                  <a:pt x="11725" y="3949700"/>
                  <a:pt x="8177" y="3744318"/>
                  <a:pt x="0" y="3523836"/>
                </a:cubicBezTo>
                <a:cubicBezTo>
                  <a:pt x="-8177" y="3303354"/>
                  <a:pt x="28167" y="3087001"/>
                  <a:pt x="0" y="2887765"/>
                </a:cubicBezTo>
                <a:cubicBezTo>
                  <a:pt x="-28167" y="2688529"/>
                  <a:pt x="-14173" y="2516974"/>
                  <a:pt x="0" y="2308940"/>
                </a:cubicBezTo>
                <a:cubicBezTo>
                  <a:pt x="14173" y="2100907"/>
                  <a:pt x="1175" y="1919754"/>
                  <a:pt x="0" y="1672868"/>
                </a:cubicBezTo>
                <a:cubicBezTo>
                  <a:pt x="-1175" y="1425982"/>
                  <a:pt x="26549" y="1271896"/>
                  <a:pt x="0" y="979550"/>
                </a:cubicBezTo>
                <a:cubicBezTo>
                  <a:pt x="-26549" y="687204"/>
                  <a:pt x="-11548" y="243063"/>
                  <a:pt x="0" y="0"/>
                </a:cubicBezTo>
                <a:close/>
              </a:path>
            </a:pathLst>
          </a:custGeom>
          <a:noFill/>
          <a:ln>
            <a:solidFill>
              <a:schemeClr val="bg1">
                <a:lumMod val="50000"/>
              </a:schemeClr>
            </a:solidFill>
            <a:extLst>
              <a:ext uri="{C807C97D-BFC1-408E-A445-0C87EB9F89A2}">
                <ask:lineSketchStyleProps xmlns:ask="http://schemas.microsoft.com/office/drawing/2018/sketchyshapes" sd="1107550063">
                  <a:prstGeom prst="rect">
                    <a:avLst/>
                  </a:prstGeom>
                  <ask:type>
                    <ask:lineSketchFreehand/>
                  </ask:type>
                </ask:lineSketchStyleProps>
              </a:ext>
            </a:extLst>
          </a:ln>
        </p:spPr>
        <p:txBody>
          <a:bodyPr wrap="square" rtlCol="0">
            <a:spAutoFit/>
          </a:bodyPr>
          <a:lstStyle/>
          <a:p>
            <a:r>
              <a:rPr lang="en-US" sz="1200" b="1" dirty="0">
                <a:latin typeface="Arial" panose="020B0604020202020204" pitchFamily="34" charset="0"/>
                <a:cs typeface="Arial" panose="020B0604020202020204" pitchFamily="34" charset="0"/>
              </a:rPr>
              <a:t>Maintain Control:</a:t>
            </a:r>
          </a:p>
          <a:p>
            <a:endParaRPr lang="en-US" sz="1200" b="1" dirty="0">
              <a:latin typeface="Arial" panose="020B0604020202020204" pitchFamily="34" charset="0"/>
              <a:cs typeface="Arial" panose="020B0604020202020204" pitchFamily="34" charset="0"/>
            </a:endParaRPr>
          </a:p>
          <a:p>
            <a:r>
              <a:rPr lang="en-US" sz="1000" dirty="0">
                <a:latin typeface="Arial" panose="020B0604020202020204" pitchFamily="34" charset="0"/>
                <a:cs typeface="Arial" panose="020B0604020202020204" pitchFamily="34" charset="0"/>
              </a:rPr>
              <a:t>IMR Control Charting indicates that post improvement process breaks the upper control limit, trends to hover closer to the mean overall, and may show indications of a pattern at the end of the collection period.  </a:t>
            </a: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r>
              <a:rPr lang="en-US" sz="1000" dirty="0">
                <a:latin typeface="Arial" panose="020B0604020202020204" pitchFamily="34" charset="0"/>
                <a:cs typeface="Arial" panose="020B0604020202020204" pitchFamily="34" charset="0"/>
              </a:rPr>
              <a:t>Additional sampling is required to ensure improvement to the process. However current measures indicate </a:t>
            </a:r>
            <a:r>
              <a:rPr lang="en-US" sz="1000" b="1" dirty="0">
                <a:latin typeface="Arial" panose="020B0604020202020204" pitchFamily="34" charset="0"/>
                <a:cs typeface="Arial" panose="020B0604020202020204" pitchFamily="34" charset="0"/>
              </a:rPr>
              <a:t>172% increased yield</a:t>
            </a:r>
            <a:r>
              <a:rPr lang="en-US" sz="1000" dirty="0">
                <a:latin typeface="Arial" panose="020B0604020202020204" pitchFamily="34" charset="0"/>
                <a:cs typeface="Arial" panose="020B0604020202020204" pitchFamily="34" charset="0"/>
              </a:rPr>
              <a:t> in days with at least a 2 hour period of unallocated time over the previous process. </a:t>
            </a: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1000" b="1" dirty="0">
              <a:latin typeface="Arial" panose="020B0604020202020204" pitchFamily="34" charset="0"/>
              <a:cs typeface="Arial" panose="020B0604020202020204" pitchFamily="34" charset="0"/>
            </a:endParaRPr>
          </a:p>
          <a:p>
            <a:endParaRPr lang="en-US" sz="400" b="1"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sz="1000" dirty="0">
              <a:latin typeface="Arial" panose="020B0604020202020204" pitchFamily="34" charset="0"/>
              <a:cs typeface="Arial" panose="020B0604020202020204" pitchFamily="34" charset="0"/>
            </a:endParaRPr>
          </a:p>
          <a:p>
            <a:endParaRPr lang="en-US" dirty="0"/>
          </a:p>
        </p:txBody>
      </p:sp>
      <p:pic>
        <p:nvPicPr>
          <p:cNvPr id="31" name="Picture 30">
            <a:extLst>
              <a:ext uri="{FF2B5EF4-FFF2-40B4-BE49-F238E27FC236}">
                <a16:creationId xmlns:a16="http://schemas.microsoft.com/office/drawing/2014/main" id="{3D3D631D-CCA2-7973-ACDE-5E5B5DEF6828}"/>
              </a:ext>
            </a:extLst>
          </p:cNvPr>
          <p:cNvPicPr>
            <a:picLocks noChangeAspect="1"/>
          </p:cNvPicPr>
          <p:nvPr/>
        </p:nvPicPr>
        <p:blipFill>
          <a:blip r:embed="rId11"/>
          <a:stretch>
            <a:fillRect/>
          </a:stretch>
        </p:blipFill>
        <p:spPr>
          <a:xfrm>
            <a:off x="9735720" y="2828181"/>
            <a:ext cx="1988824" cy="1181313"/>
          </a:xfrm>
          <a:prstGeom prst="rect">
            <a:avLst/>
          </a:prstGeom>
        </p:spPr>
      </p:pic>
      <p:sp>
        <p:nvSpPr>
          <p:cNvPr id="32" name="TextBox 31">
            <a:extLst>
              <a:ext uri="{FF2B5EF4-FFF2-40B4-BE49-F238E27FC236}">
                <a16:creationId xmlns:a16="http://schemas.microsoft.com/office/drawing/2014/main" id="{24711704-D2A1-C35D-6AFB-295330212B5A}"/>
              </a:ext>
            </a:extLst>
          </p:cNvPr>
          <p:cNvSpPr txBox="1"/>
          <p:nvPr/>
        </p:nvSpPr>
        <p:spPr>
          <a:xfrm>
            <a:off x="10229906" y="3748506"/>
            <a:ext cx="1060960" cy="400110"/>
          </a:xfrm>
          <a:prstGeom prst="rect">
            <a:avLst/>
          </a:prstGeom>
          <a:noFill/>
        </p:spPr>
        <p:txBody>
          <a:bodyPr wrap="square" rtlCol="0">
            <a:spAutoFit/>
          </a:bodyPr>
          <a:lstStyle/>
          <a:p>
            <a:r>
              <a:rPr lang="en-US" sz="1000" dirty="0">
                <a:solidFill>
                  <a:srgbClr val="C00000"/>
                </a:solidFill>
              </a:rPr>
              <a:t>Possible pattern emerging</a:t>
            </a:r>
          </a:p>
        </p:txBody>
      </p:sp>
      <p:sp>
        <p:nvSpPr>
          <p:cNvPr id="33" name="Ribbon: Curved and Tilted Up 32">
            <a:extLst>
              <a:ext uri="{FF2B5EF4-FFF2-40B4-BE49-F238E27FC236}">
                <a16:creationId xmlns:a16="http://schemas.microsoft.com/office/drawing/2014/main" id="{1ECD9F33-2F7F-F292-16C4-91AF49186AF4}"/>
              </a:ext>
            </a:extLst>
          </p:cNvPr>
          <p:cNvSpPr/>
          <p:nvPr/>
        </p:nvSpPr>
        <p:spPr>
          <a:xfrm>
            <a:off x="9692826" y="5718604"/>
            <a:ext cx="2216989" cy="629728"/>
          </a:xfrm>
          <a:prstGeom prst="ellipseRibbon2">
            <a:avLst/>
          </a:prstGeom>
          <a:effectLst>
            <a:innerShdw blurRad="114300">
              <a:prstClr val="black"/>
            </a:innerShdw>
            <a:reflection blurRad="6350" stA="52000" endA="300" endPos="35000" dir="5400000" sy="-100000" algn="bl" rotWithShape="0"/>
          </a:effectLst>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SQL: 2.8</a:t>
            </a:r>
          </a:p>
        </p:txBody>
      </p:sp>
      <p:sp>
        <p:nvSpPr>
          <p:cNvPr id="34" name="TextBox 33">
            <a:extLst>
              <a:ext uri="{FF2B5EF4-FFF2-40B4-BE49-F238E27FC236}">
                <a16:creationId xmlns:a16="http://schemas.microsoft.com/office/drawing/2014/main" id="{360CB29C-4B36-C1DD-B62D-ABE34DEA1476}"/>
              </a:ext>
            </a:extLst>
          </p:cNvPr>
          <p:cNvSpPr txBox="1"/>
          <p:nvPr/>
        </p:nvSpPr>
        <p:spPr>
          <a:xfrm>
            <a:off x="10145712" y="5241812"/>
            <a:ext cx="1483744" cy="377872"/>
          </a:xfrm>
          <a:prstGeom prst="rect">
            <a:avLst/>
          </a:prstGeom>
          <a:noFill/>
        </p:spPr>
        <p:txBody>
          <a:bodyPr wrap="square" rtlCol="0">
            <a:spAutoFit/>
          </a:bodyPr>
          <a:lstStyle/>
          <a:p>
            <a:r>
              <a:rPr lang="en-US" dirty="0"/>
              <a:t>New Process</a:t>
            </a:r>
          </a:p>
        </p:txBody>
      </p:sp>
    </p:spTree>
    <p:extLst>
      <p:ext uri="{BB962C8B-B14F-4D97-AF65-F5344CB8AC3E}">
        <p14:creationId xmlns:p14="http://schemas.microsoft.com/office/powerpoint/2010/main" val="750295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F0B8CEB-8279-4E5E-A0CE-1FC9F71736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782" y="0"/>
            <a:ext cx="7421217"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6524B7-C2B3-18DE-6128-33DB313880C2}"/>
              </a:ext>
            </a:extLst>
          </p:cNvPr>
          <p:cNvSpPr>
            <a:spLocks noGrp="1"/>
          </p:cNvSpPr>
          <p:nvPr>
            <p:ph type="title"/>
          </p:nvPr>
        </p:nvSpPr>
        <p:spPr>
          <a:xfrm>
            <a:off x="7320465" y="107952"/>
            <a:ext cx="4140014" cy="1330839"/>
          </a:xfrm>
        </p:spPr>
        <p:txBody>
          <a:bodyPr>
            <a:normAutofit/>
          </a:bodyPr>
          <a:lstStyle/>
          <a:p>
            <a:r>
              <a:rPr lang="en-US" dirty="0"/>
              <a:t>Define: </a:t>
            </a:r>
            <a:r>
              <a:rPr lang="en-US" sz="3200" i="1" dirty="0"/>
              <a:t>Find 2 Hours</a:t>
            </a:r>
            <a:endParaRPr lang="en-US" i="1" dirty="0"/>
          </a:p>
        </p:txBody>
      </p:sp>
      <p:pic>
        <p:nvPicPr>
          <p:cNvPr id="5" name="Content Placeholder 4">
            <a:extLst>
              <a:ext uri="{FF2B5EF4-FFF2-40B4-BE49-F238E27FC236}">
                <a16:creationId xmlns:a16="http://schemas.microsoft.com/office/drawing/2014/main" id="{6C76CEE7-925C-AFB3-FD66-E1CD5451B0BE}"/>
              </a:ext>
            </a:extLst>
          </p:cNvPr>
          <p:cNvPicPr>
            <a:picLocks noChangeAspect="1"/>
          </p:cNvPicPr>
          <p:nvPr/>
        </p:nvPicPr>
        <p:blipFill rotWithShape="1">
          <a:blip r:embed="rId2"/>
          <a:srcRect r="3" b="885"/>
          <a:stretch/>
        </p:blipFill>
        <p:spPr>
          <a:xfrm>
            <a:off x="215660" y="60587"/>
            <a:ext cx="6840747" cy="6797412"/>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p:spPr>
      </p:pic>
      <p:sp>
        <p:nvSpPr>
          <p:cNvPr id="9" name="Content Placeholder 8">
            <a:extLst>
              <a:ext uri="{FF2B5EF4-FFF2-40B4-BE49-F238E27FC236}">
                <a16:creationId xmlns:a16="http://schemas.microsoft.com/office/drawing/2014/main" id="{861CD1FF-570B-7D8C-C853-F2B692190FBB}"/>
              </a:ext>
            </a:extLst>
          </p:cNvPr>
          <p:cNvSpPr>
            <a:spLocks noGrp="1"/>
          </p:cNvSpPr>
          <p:nvPr>
            <p:ph idx="1"/>
          </p:nvPr>
        </p:nvSpPr>
        <p:spPr>
          <a:xfrm>
            <a:off x="7320465" y="1546742"/>
            <a:ext cx="4140013" cy="4964893"/>
          </a:xfrm>
        </p:spPr>
        <p:txBody>
          <a:bodyPr>
            <a:normAutofit fontScale="92500" lnSpcReduction="20000"/>
          </a:bodyPr>
          <a:lstStyle/>
          <a:p>
            <a:r>
              <a:rPr lang="en-US" sz="2000" dirty="0"/>
              <a:t>The original process is time / task constrictive and does not allow for flexibility to handle life events.</a:t>
            </a:r>
          </a:p>
          <a:p>
            <a:r>
              <a:rPr lang="en-US" sz="2000" dirty="0"/>
              <a:t>Primary Time Sinks</a:t>
            </a:r>
          </a:p>
          <a:p>
            <a:pPr lvl="1"/>
            <a:r>
              <a:rPr lang="en-US" sz="1600" dirty="0"/>
              <a:t>Work</a:t>
            </a:r>
          </a:p>
          <a:p>
            <a:pPr lvl="1"/>
            <a:r>
              <a:rPr lang="en-US" sz="1600" dirty="0"/>
              <a:t>Family Care</a:t>
            </a:r>
          </a:p>
          <a:p>
            <a:pPr lvl="1"/>
            <a:r>
              <a:rPr lang="en-US" sz="1600" dirty="0"/>
              <a:t>Master’s Program</a:t>
            </a:r>
          </a:p>
          <a:p>
            <a:r>
              <a:rPr lang="en-US" sz="2000" dirty="0"/>
              <a:t>Increasing the availability of flexible time to handle chores, family care, or just health is essential to making it through the remaining months of this Master’s Program, when the schedule will slow down.</a:t>
            </a:r>
          </a:p>
          <a:p>
            <a:r>
              <a:rPr lang="en-US" sz="2000" dirty="0"/>
              <a:t>Generally, it takes two hours to get anything accomplished (including potential travel into town, set up, and clean up).</a:t>
            </a:r>
            <a:r>
              <a:rPr lang="en-US" sz="1600" dirty="0"/>
              <a:t> </a:t>
            </a:r>
          </a:p>
          <a:p>
            <a:r>
              <a:rPr lang="en-US" sz="2000" dirty="0"/>
              <a:t>The system will work better to maximize the availability of 2 hour blocks of “Flex Time”.</a:t>
            </a:r>
          </a:p>
        </p:txBody>
      </p:sp>
      <p:sp>
        <p:nvSpPr>
          <p:cNvPr id="6" name="Rectangle 5">
            <a:extLst>
              <a:ext uri="{FF2B5EF4-FFF2-40B4-BE49-F238E27FC236}">
                <a16:creationId xmlns:a16="http://schemas.microsoft.com/office/drawing/2014/main" id="{913D6848-F783-96CD-75D8-0A7E0F781E8C}"/>
              </a:ext>
            </a:extLst>
          </p:cNvPr>
          <p:cNvSpPr/>
          <p:nvPr/>
        </p:nvSpPr>
        <p:spPr>
          <a:xfrm>
            <a:off x="64655" y="64654"/>
            <a:ext cx="12062690" cy="6720193"/>
          </a:xfrm>
          <a:prstGeom prst="rect">
            <a:avLst/>
          </a:prstGeom>
          <a:noFill/>
          <a:ln w="28575">
            <a:solidFill>
              <a:schemeClr val="bg1">
                <a:lumMod val="75000"/>
              </a:schemeClr>
            </a:solidFill>
          </a:ln>
          <a:effectLst>
            <a:outerShdw blurRad="50800" dist="38100" dir="10800000" algn="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529261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3D black question marks with one yellow question mark">
            <a:extLst>
              <a:ext uri="{FF2B5EF4-FFF2-40B4-BE49-F238E27FC236}">
                <a16:creationId xmlns:a16="http://schemas.microsoft.com/office/drawing/2014/main" id="{9F48B4D8-9B4E-DADE-32F1-2EED78B22EBE}"/>
              </a:ext>
            </a:extLst>
          </p:cNvPr>
          <p:cNvPicPr>
            <a:picLocks noChangeAspect="1"/>
          </p:cNvPicPr>
          <p:nvPr/>
        </p:nvPicPr>
        <p:blipFill rotWithShape="1">
          <a:blip r:embed="rId2">
            <a:extLst>
              <a:ext uri="{28A0092B-C50C-407E-A947-70E740481C1C}">
                <a14:useLocalDpi xmlns:a14="http://schemas.microsoft.com/office/drawing/2010/main" val="0"/>
              </a:ext>
            </a:extLst>
          </a:blip>
          <a:srcRect l="19687" t="9091" r="21324"/>
          <a:stretch/>
        </p:blipFill>
        <p:spPr>
          <a:xfrm>
            <a:off x="20" y="10"/>
            <a:ext cx="12191981" cy="6857990"/>
          </a:xfrm>
          <a:prstGeom prst="rect">
            <a:avLst/>
          </a:prstGeom>
        </p:spPr>
      </p:pic>
      <p:sp>
        <p:nvSpPr>
          <p:cNvPr id="23" name="Rectangle 22">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5" y="-1524511"/>
            <a:ext cx="4592270" cy="12192001"/>
          </a:xfrm>
          <a:prstGeom prst="rect">
            <a:avLst/>
          </a:prstGeom>
          <a:gradFill>
            <a:gsLst>
              <a:gs pos="35000">
                <a:schemeClr val="tx1">
                  <a:alpha val="46000"/>
                </a:schemeClr>
              </a:gs>
              <a:gs pos="21000">
                <a:schemeClr val="tx1">
                  <a:alpha val="30000"/>
                </a:schemeClr>
              </a:gs>
              <a:gs pos="0">
                <a:schemeClr val="tx1">
                  <a:alpha val="0"/>
                </a:schemeClr>
              </a:gs>
              <a:gs pos="100000">
                <a:schemeClr val="tx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3F61B98-AE34-546C-7FFD-98EB4D1BEA81}"/>
              </a:ext>
            </a:extLst>
          </p:cNvPr>
          <p:cNvSpPr>
            <a:spLocks noGrp="1"/>
          </p:cNvSpPr>
          <p:nvPr>
            <p:ph type="title"/>
          </p:nvPr>
        </p:nvSpPr>
        <p:spPr>
          <a:xfrm>
            <a:off x="404553" y="3091928"/>
            <a:ext cx="9078562" cy="2387600"/>
          </a:xfrm>
        </p:spPr>
        <p:txBody>
          <a:bodyPr vert="horz" lIns="91440" tIns="45720" rIns="91440" bIns="45720" rtlCol="0" anchor="b">
            <a:normAutofit/>
          </a:bodyPr>
          <a:lstStyle/>
          <a:p>
            <a:r>
              <a:rPr lang="en-US" sz="6600">
                <a:solidFill>
                  <a:schemeClr val="bg1"/>
                </a:solidFill>
              </a:rPr>
              <a:t>Problem:</a:t>
            </a:r>
          </a:p>
        </p:txBody>
      </p:sp>
      <p:sp>
        <p:nvSpPr>
          <p:cNvPr id="25" name="Rectangle: Rounded Corners 24">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A92FAB85-831A-B239-1083-B6A91A00934D}"/>
              </a:ext>
            </a:extLst>
          </p:cNvPr>
          <p:cNvSpPr>
            <a:spLocks noGrp="1"/>
          </p:cNvSpPr>
          <p:nvPr>
            <p:ph idx="1"/>
          </p:nvPr>
        </p:nvSpPr>
        <p:spPr>
          <a:xfrm>
            <a:off x="404553" y="5624945"/>
            <a:ext cx="9078562" cy="592975"/>
          </a:xfrm>
        </p:spPr>
        <p:txBody>
          <a:bodyPr vert="horz" lIns="91440" tIns="45720" rIns="91440" bIns="45720" rtlCol="0" anchor="ctr">
            <a:normAutofit/>
          </a:bodyPr>
          <a:lstStyle/>
          <a:p>
            <a:pPr marL="0" indent="0">
              <a:buNone/>
            </a:pPr>
            <a:r>
              <a:rPr lang="en-US" sz="1900" dirty="0">
                <a:solidFill>
                  <a:schemeClr val="bg1"/>
                </a:solidFill>
              </a:rPr>
              <a:t>How can we maximize the availability of intervals of unallotted time of 2 hours or more?</a:t>
            </a:r>
          </a:p>
        </p:txBody>
      </p:sp>
      <p:sp>
        <p:nvSpPr>
          <p:cNvPr id="6" name="Rectangle 5">
            <a:extLst>
              <a:ext uri="{FF2B5EF4-FFF2-40B4-BE49-F238E27FC236}">
                <a16:creationId xmlns:a16="http://schemas.microsoft.com/office/drawing/2014/main" id="{300D5CA2-AEFA-D615-AA6C-6B66BCDAF7C9}"/>
              </a:ext>
            </a:extLst>
          </p:cNvPr>
          <p:cNvSpPr/>
          <p:nvPr/>
        </p:nvSpPr>
        <p:spPr>
          <a:xfrm>
            <a:off x="64655" y="64654"/>
            <a:ext cx="12062690" cy="6720193"/>
          </a:xfrm>
          <a:prstGeom prst="rect">
            <a:avLst/>
          </a:prstGeom>
          <a:noFill/>
          <a:ln w="28575">
            <a:solidFill>
              <a:schemeClr val="bg1">
                <a:lumMod val="75000"/>
              </a:schemeClr>
            </a:solidFill>
          </a:ln>
          <a:effectLst>
            <a:outerShdw blurRad="50800" dist="38100" dir="10800000" algn="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402050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0E366-4A01-022A-E015-3AF702A0E723}"/>
              </a:ext>
            </a:extLst>
          </p:cNvPr>
          <p:cNvSpPr>
            <a:spLocks noGrp="1"/>
          </p:cNvSpPr>
          <p:nvPr>
            <p:ph type="title"/>
          </p:nvPr>
        </p:nvSpPr>
        <p:spPr>
          <a:xfrm>
            <a:off x="724170" y="139172"/>
            <a:ext cx="4175634" cy="1118529"/>
          </a:xfrm>
        </p:spPr>
        <p:txBody>
          <a:bodyPr>
            <a:noAutofit/>
          </a:bodyPr>
          <a:lstStyle/>
          <a:p>
            <a:r>
              <a:rPr lang="en-US" sz="3200" dirty="0"/>
              <a:t>Measure: Data Collection Plan</a:t>
            </a:r>
          </a:p>
        </p:txBody>
      </p:sp>
      <p:sp>
        <p:nvSpPr>
          <p:cNvPr id="3" name="Content Placeholder 2">
            <a:extLst>
              <a:ext uri="{FF2B5EF4-FFF2-40B4-BE49-F238E27FC236}">
                <a16:creationId xmlns:a16="http://schemas.microsoft.com/office/drawing/2014/main" id="{3D8829D1-6F53-3833-87B1-5240250A3D24}"/>
              </a:ext>
            </a:extLst>
          </p:cNvPr>
          <p:cNvSpPr>
            <a:spLocks noGrp="1"/>
          </p:cNvSpPr>
          <p:nvPr>
            <p:ph idx="1"/>
          </p:nvPr>
        </p:nvSpPr>
        <p:spPr>
          <a:xfrm>
            <a:off x="207090" y="1483654"/>
            <a:ext cx="4175634" cy="5205278"/>
          </a:xfrm>
        </p:spPr>
        <p:txBody>
          <a:bodyPr>
            <a:normAutofit fontScale="70000" lnSpcReduction="20000"/>
          </a:bodyPr>
          <a:lstStyle/>
          <a:p>
            <a:r>
              <a:rPr lang="en-US" sz="2200" dirty="0"/>
              <a:t>Data collection was conducted on tasks throughout the day with the amount of time required for a given task recorded at the culmination of the task.</a:t>
            </a:r>
          </a:p>
          <a:p>
            <a:r>
              <a:rPr lang="en-US" sz="2200" dirty="0"/>
              <a:t>All time was measured in minutes</a:t>
            </a:r>
          </a:p>
          <a:p>
            <a:r>
              <a:rPr lang="en-US" sz="2200" dirty="0"/>
              <a:t>Original collection data contains both continuous and discreet data</a:t>
            </a:r>
          </a:p>
          <a:p>
            <a:pPr lvl="1"/>
            <a:r>
              <a:rPr lang="en-US" sz="1800" dirty="0"/>
              <a:t>Primary measure of interest is “Unmapped” minutes in the day, which for the sake of this study is continuous data.</a:t>
            </a:r>
          </a:p>
          <a:p>
            <a:r>
              <a:rPr lang="en-US" sz="2200" dirty="0"/>
              <a:t>Discreet data with Boolean or categorical inputs were assigned ‘dummy variables’ to allow mathematical operations</a:t>
            </a:r>
          </a:p>
          <a:p>
            <a:r>
              <a:rPr lang="en-US" sz="2200" dirty="0"/>
              <a:t>Measurement error would be most present by recording the information at the end of the day, and attempting to remember how long a task took</a:t>
            </a:r>
          </a:p>
          <a:p>
            <a:pPr lvl="1"/>
            <a:r>
              <a:rPr lang="en-US" sz="1800" dirty="0"/>
              <a:t>This was alleviated by keeping a notebook on hand and recording the data immediately after tasks were completed.</a:t>
            </a:r>
          </a:p>
          <a:p>
            <a:pPr lvl="1"/>
            <a:r>
              <a:rPr lang="en-US" sz="1800" dirty="0"/>
              <a:t>This procedure was followed uniformly throughout the collection.</a:t>
            </a:r>
          </a:p>
          <a:p>
            <a:r>
              <a:rPr lang="en-US" sz="2200" dirty="0"/>
              <a:t>Primary bias that may exist is that I was the person conducting the activity, and the measurement of the activity. It may have been more accurate to have someone tell me how long it took me to do these activities.</a:t>
            </a:r>
          </a:p>
        </p:txBody>
      </p:sp>
      <p:sp>
        <p:nvSpPr>
          <p:cNvPr id="7" name="Freeform: Shape 6">
            <a:extLst>
              <a:ext uri="{FF2B5EF4-FFF2-40B4-BE49-F238E27FC236}">
                <a16:creationId xmlns:a16="http://schemas.microsoft.com/office/drawing/2014/main" id="{55297025-3BF6-3227-4A87-FB05FCC36234}"/>
              </a:ext>
            </a:extLst>
          </p:cNvPr>
          <p:cNvSpPr/>
          <p:nvPr/>
        </p:nvSpPr>
        <p:spPr>
          <a:xfrm flipV="1">
            <a:off x="373810" y="1215300"/>
            <a:ext cx="3758242" cy="172439"/>
          </a:xfrm>
          <a:custGeom>
            <a:avLst/>
            <a:gdLst>
              <a:gd name="connsiteX0" fmla="*/ 0 w 3758242"/>
              <a:gd name="connsiteY0" fmla="*/ 172439 h 172439"/>
              <a:gd name="connsiteX1" fmla="*/ 653494 w 3758242"/>
              <a:gd name="connsiteY1" fmla="*/ 161709 h 172439"/>
              <a:gd name="connsiteX2" fmla="*/ 1306987 w 3758242"/>
              <a:gd name="connsiteY2" fmla="*/ 150979 h 172439"/>
              <a:gd name="connsiteX3" fmla="*/ 1925472 w 3758242"/>
              <a:gd name="connsiteY3" fmla="*/ 140824 h 172439"/>
              <a:gd name="connsiteX4" fmla="*/ 2438932 w 3758242"/>
              <a:gd name="connsiteY4" fmla="*/ 132393 h 172439"/>
              <a:gd name="connsiteX5" fmla="*/ 3500859 w 3758242"/>
              <a:gd name="connsiteY5" fmla="*/ 114957 h 172439"/>
              <a:gd name="connsiteX6" fmla="*/ 3483355 w 3758242"/>
              <a:gd name="connsiteY6" fmla="*/ 0 h 17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8242" h="172439" extrusionOk="0">
                <a:moveTo>
                  <a:pt x="0" y="172439"/>
                </a:moveTo>
                <a:cubicBezTo>
                  <a:pt x="263012" y="165786"/>
                  <a:pt x="363812" y="210472"/>
                  <a:pt x="653494" y="161709"/>
                </a:cubicBezTo>
                <a:cubicBezTo>
                  <a:pt x="943176" y="112946"/>
                  <a:pt x="1034802" y="222982"/>
                  <a:pt x="1306987" y="150979"/>
                </a:cubicBezTo>
                <a:cubicBezTo>
                  <a:pt x="1579172" y="78976"/>
                  <a:pt x="1793880" y="166011"/>
                  <a:pt x="1925472" y="140824"/>
                </a:cubicBezTo>
                <a:cubicBezTo>
                  <a:pt x="2057064" y="115636"/>
                  <a:pt x="2327111" y="181819"/>
                  <a:pt x="2438932" y="132393"/>
                </a:cubicBezTo>
                <a:cubicBezTo>
                  <a:pt x="2550753" y="82967"/>
                  <a:pt x="3030680" y="170436"/>
                  <a:pt x="3500859" y="114957"/>
                </a:cubicBezTo>
                <a:cubicBezTo>
                  <a:pt x="4051430" y="64115"/>
                  <a:pt x="3468229" y="176044"/>
                  <a:pt x="3483355" y="0"/>
                </a:cubicBezTo>
              </a:path>
            </a:pathLst>
          </a:custGeom>
          <a:noFill/>
          <a:ln w="38100">
            <a:extLst>
              <a:ext uri="{C807C97D-BFC1-408E-A445-0C87EB9F89A2}">
                <ask:lineSketchStyleProps xmlns:ask="http://schemas.microsoft.com/office/drawing/2018/sketchyshapes" sd="112227688">
                  <a:custGeom>
                    <a:avLst/>
                    <a:gdLst>
                      <a:gd name="connsiteX0" fmla="*/ 0 w 3704251"/>
                      <a:gd name="connsiteY0" fmla="*/ 25880 h 25880"/>
                      <a:gd name="connsiteX1" fmla="*/ 3450566 w 3704251"/>
                      <a:gd name="connsiteY1" fmla="*/ 17253 h 25880"/>
                      <a:gd name="connsiteX2" fmla="*/ 3433314 w 3704251"/>
                      <a:gd name="connsiteY2" fmla="*/ 0 h 25880"/>
                    </a:gdLst>
                    <a:ahLst/>
                    <a:cxnLst>
                      <a:cxn ang="0">
                        <a:pos x="connsiteX0" y="connsiteY0"/>
                      </a:cxn>
                      <a:cxn ang="0">
                        <a:pos x="connsiteX1" y="connsiteY1"/>
                      </a:cxn>
                      <a:cxn ang="0">
                        <a:pos x="connsiteX2" y="connsiteY2"/>
                      </a:cxn>
                    </a:cxnLst>
                    <a:rect l="l" t="t" r="r" b="b"/>
                    <a:pathLst>
                      <a:path w="3704251" h="25880">
                        <a:moveTo>
                          <a:pt x="0" y="25880"/>
                        </a:moveTo>
                        <a:lnTo>
                          <a:pt x="3450566" y="17253"/>
                        </a:lnTo>
                        <a:cubicBezTo>
                          <a:pt x="4022785" y="12940"/>
                          <a:pt x="3450567" y="27317"/>
                          <a:pt x="3433314" y="0"/>
                        </a:cubicBezTo>
                      </a:path>
                    </a:pathLst>
                  </a:custGeom>
                  <ask:type>
                    <ask:lineSketchScribble/>
                  </ask:type>
                </ask:lineSketchStyleProps>
              </a:ext>
            </a:extLst>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36A421A-BD42-77AF-8BD6-5641533739DF}"/>
              </a:ext>
            </a:extLst>
          </p:cNvPr>
          <p:cNvSpPr/>
          <p:nvPr/>
        </p:nvSpPr>
        <p:spPr>
          <a:xfrm>
            <a:off x="64655" y="64654"/>
            <a:ext cx="12062690" cy="6720193"/>
          </a:xfrm>
          <a:prstGeom prst="rect">
            <a:avLst/>
          </a:prstGeom>
          <a:noFill/>
          <a:ln w="28575">
            <a:solidFill>
              <a:schemeClr val="bg1">
                <a:lumMod val="75000"/>
              </a:schemeClr>
            </a:solidFill>
          </a:ln>
          <a:effectLst>
            <a:outerShdw blurRad="50800" dist="38100" dir="10800000" algn="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0CA6C6FF-D492-22E6-89FB-B537F062CF3F}"/>
              </a:ext>
            </a:extLst>
          </p:cNvPr>
          <p:cNvPicPr>
            <a:picLocks noChangeAspect="1"/>
          </p:cNvPicPr>
          <p:nvPr/>
        </p:nvPicPr>
        <p:blipFill>
          <a:blip r:embed="rId2"/>
          <a:stretch>
            <a:fillRect/>
          </a:stretch>
        </p:blipFill>
        <p:spPr>
          <a:xfrm>
            <a:off x="4309883" y="516560"/>
            <a:ext cx="7676697" cy="5642700"/>
          </a:xfrm>
          <a:prstGeom prst="rect">
            <a:avLst/>
          </a:prstGeom>
        </p:spPr>
      </p:pic>
    </p:spTree>
    <p:extLst>
      <p:ext uri="{BB962C8B-B14F-4D97-AF65-F5344CB8AC3E}">
        <p14:creationId xmlns:p14="http://schemas.microsoft.com/office/powerpoint/2010/main" val="30873279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0E366-4A01-022A-E015-3AF702A0E723}"/>
              </a:ext>
            </a:extLst>
          </p:cNvPr>
          <p:cNvSpPr>
            <a:spLocks noGrp="1"/>
          </p:cNvSpPr>
          <p:nvPr>
            <p:ph type="title"/>
          </p:nvPr>
        </p:nvSpPr>
        <p:spPr>
          <a:xfrm>
            <a:off x="551641" y="365125"/>
            <a:ext cx="4175634" cy="1118529"/>
          </a:xfrm>
        </p:spPr>
        <p:txBody>
          <a:bodyPr>
            <a:noAutofit/>
          </a:bodyPr>
          <a:lstStyle/>
          <a:p>
            <a:r>
              <a:rPr lang="en-US" sz="3200" dirty="0"/>
              <a:t>Sample Size</a:t>
            </a:r>
          </a:p>
        </p:txBody>
      </p:sp>
      <p:sp>
        <p:nvSpPr>
          <p:cNvPr id="3" name="Content Placeholder 2">
            <a:extLst>
              <a:ext uri="{FF2B5EF4-FFF2-40B4-BE49-F238E27FC236}">
                <a16:creationId xmlns:a16="http://schemas.microsoft.com/office/drawing/2014/main" id="{3D8829D1-6F53-3833-87B1-5240250A3D24}"/>
              </a:ext>
            </a:extLst>
          </p:cNvPr>
          <p:cNvSpPr>
            <a:spLocks noGrp="1"/>
          </p:cNvSpPr>
          <p:nvPr>
            <p:ph idx="1"/>
          </p:nvPr>
        </p:nvSpPr>
        <p:spPr>
          <a:xfrm>
            <a:off x="207090" y="1483654"/>
            <a:ext cx="4175634" cy="5205278"/>
          </a:xfrm>
        </p:spPr>
        <p:txBody>
          <a:bodyPr>
            <a:normAutofit/>
          </a:bodyPr>
          <a:lstStyle/>
          <a:p>
            <a:r>
              <a:rPr lang="en-US" sz="2200" dirty="0"/>
              <a:t>In order to maintain a confidence level of 95%, with a 30-minute margin of error, then we should be looking for 181 days of data.</a:t>
            </a:r>
          </a:p>
          <a:p>
            <a:pPr lvl="1"/>
            <a:r>
              <a:rPr lang="en-US" sz="1800" dirty="0"/>
              <a:t>Ideally this would be 181 before a control was applied, and 181 after the control was applied. </a:t>
            </a:r>
          </a:p>
          <a:p>
            <a:r>
              <a:rPr lang="en-US" sz="2200" dirty="0"/>
              <a:t>Due to time constraints this is not feasible. Instead we have 50 datapoints.</a:t>
            </a:r>
          </a:p>
          <a:p>
            <a:pPr lvl="1"/>
            <a:r>
              <a:rPr lang="en-US" sz="1800" dirty="0"/>
              <a:t>30 days of data before a control was applied.</a:t>
            </a:r>
          </a:p>
          <a:p>
            <a:pPr lvl="1"/>
            <a:r>
              <a:rPr lang="en-US" sz="1800" dirty="0"/>
              <a:t>20 days after the control was applied. </a:t>
            </a:r>
          </a:p>
        </p:txBody>
      </p:sp>
      <p:sp>
        <p:nvSpPr>
          <p:cNvPr id="7" name="Freeform: Shape 6">
            <a:extLst>
              <a:ext uri="{FF2B5EF4-FFF2-40B4-BE49-F238E27FC236}">
                <a16:creationId xmlns:a16="http://schemas.microsoft.com/office/drawing/2014/main" id="{55297025-3BF6-3227-4A87-FB05FCC36234}"/>
              </a:ext>
            </a:extLst>
          </p:cNvPr>
          <p:cNvSpPr/>
          <p:nvPr/>
        </p:nvSpPr>
        <p:spPr>
          <a:xfrm flipV="1">
            <a:off x="261667" y="1207697"/>
            <a:ext cx="4570562" cy="172440"/>
          </a:xfrm>
          <a:custGeom>
            <a:avLst/>
            <a:gdLst>
              <a:gd name="connsiteX0" fmla="*/ 0 w 4570562"/>
              <a:gd name="connsiteY0" fmla="*/ 172440 h 172440"/>
              <a:gd name="connsiteX1" fmla="*/ 617344 w 4570562"/>
              <a:gd name="connsiteY1" fmla="*/ 164105 h 172440"/>
              <a:gd name="connsiteX2" fmla="*/ 1234689 w 4570562"/>
              <a:gd name="connsiteY2" fmla="*/ 155770 h 172440"/>
              <a:gd name="connsiteX3" fmla="*/ 1809457 w 4570562"/>
              <a:gd name="connsiteY3" fmla="*/ 148010 h 172440"/>
              <a:gd name="connsiteX4" fmla="*/ 2256500 w 4570562"/>
              <a:gd name="connsiteY4" fmla="*/ 141974 h 172440"/>
              <a:gd name="connsiteX5" fmla="*/ 2831269 w 4570562"/>
              <a:gd name="connsiteY5" fmla="*/ 134214 h 172440"/>
              <a:gd name="connsiteX6" fmla="*/ 3406038 w 4570562"/>
              <a:gd name="connsiteY6" fmla="*/ 126454 h 172440"/>
              <a:gd name="connsiteX7" fmla="*/ 4257547 w 4570562"/>
              <a:gd name="connsiteY7" fmla="*/ 114957 h 172440"/>
              <a:gd name="connsiteX8" fmla="*/ 4236261 w 4570562"/>
              <a:gd name="connsiteY8" fmla="*/ 0 h 172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70562" h="172440" extrusionOk="0">
                <a:moveTo>
                  <a:pt x="0" y="172440"/>
                </a:moveTo>
                <a:cubicBezTo>
                  <a:pt x="234007" y="131310"/>
                  <a:pt x="349072" y="199763"/>
                  <a:pt x="617344" y="164105"/>
                </a:cubicBezTo>
                <a:cubicBezTo>
                  <a:pt x="885616" y="128447"/>
                  <a:pt x="929899" y="221359"/>
                  <a:pt x="1234689" y="155770"/>
                </a:cubicBezTo>
                <a:cubicBezTo>
                  <a:pt x="1539479" y="90181"/>
                  <a:pt x="1609861" y="184880"/>
                  <a:pt x="1809457" y="148010"/>
                </a:cubicBezTo>
                <a:cubicBezTo>
                  <a:pt x="2009053" y="111139"/>
                  <a:pt x="2124094" y="160831"/>
                  <a:pt x="2256500" y="141974"/>
                </a:cubicBezTo>
                <a:cubicBezTo>
                  <a:pt x="2388906" y="123117"/>
                  <a:pt x="2624043" y="169871"/>
                  <a:pt x="2831269" y="134214"/>
                </a:cubicBezTo>
                <a:cubicBezTo>
                  <a:pt x="3038495" y="98557"/>
                  <a:pt x="3256542" y="193706"/>
                  <a:pt x="3406038" y="126454"/>
                </a:cubicBezTo>
                <a:cubicBezTo>
                  <a:pt x="3555534" y="59202"/>
                  <a:pt x="3913180" y="199792"/>
                  <a:pt x="4257547" y="114957"/>
                </a:cubicBezTo>
                <a:cubicBezTo>
                  <a:pt x="4989356" y="73996"/>
                  <a:pt x="4257349" y="151491"/>
                  <a:pt x="4236261" y="0"/>
                </a:cubicBezTo>
              </a:path>
            </a:pathLst>
          </a:custGeom>
          <a:noFill/>
          <a:ln w="38100">
            <a:extLst>
              <a:ext uri="{C807C97D-BFC1-408E-A445-0C87EB9F89A2}">
                <ask:lineSketchStyleProps xmlns:ask="http://schemas.microsoft.com/office/drawing/2018/sketchyshapes" sd="112227688">
                  <a:custGeom>
                    <a:avLst/>
                    <a:gdLst>
                      <a:gd name="connsiteX0" fmla="*/ 0 w 3704251"/>
                      <a:gd name="connsiteY0" fmla="*/ 25880 h 25880"/>
                      <a:gd name="connsiteX1" fmla="*/ 3450566 w 3704251"/>
                      <a:gd name="connsiteY1" fmla="*/ 17253 h 25880"/>
                      <a:gd name="connsiteX2" fmla="*/ 3433314 w 3704251"/>
                      <a:gd name="connsiteY2" fmla="*/ 0 h 25880"/>
                    </a:gdLst>
                    <a:ahLst/>
                    <a:cxnLst>
                      <a:cxn ang="0">
                        <a:pos x="connsiteX0" y="connsiteY0"/>
                      </a:cxn>
                      <a:cxn ang="0">
                        <a:pos x="connsiteX1" y="connsiteY1"/>
                      </a:cxn>
                      <a:cxn ang="0">
                        <a:pos x="connsiteX2" y="connsiteY2"/>
                      </a:cxn>
                    </a:cxnLst>
                    <a:rect l="l" t="t" r="r" b="b"/>
                    <a:pathLst>
                      <a:path w="3704251" h="25880">
                        <a:moveTo>
                          <a:pt x="0" y="25880"/>
                        </a:moveTo>
                        <a:lnTo>
                          <a:pt x="3450566" y="17253"/>
                        </a:lnTo>
                        <a:cubicBezTo>
                          <a:pt x="4022785" y="12940"/>
                          <a:pt x="3450567" y="27317"/>
                          <a:pt x="3433314" y="0"/>
                        </a:cubicBezTo>
                      </a:path>
                    </a:pathLst>
                  </a:custGeom>
                  <ask:type>
                    <ask:lineSketchScribble/>
                  </ask:type>
                </ask:lineSketchStyleProps>
              </a:ext>
            </a:extLst>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36A421A-BD42-77AF-8BD6-5641533739DF}"/>
              </a:ext>
            </a:extLst>
          </p:cNvPr>
          <p:cNvSpPr/>
          <p:nvPr/>
        </p:nvSpPr>
        <p:spPr>
          <a:xfrm>
            <a:off x="64655" y="64654"/>
            <a:ext cx="12062690" cy="6720193"/>
          </a:xfrm>
          <a:prstGeom prst="rect">
            <a:avLst/>
          </a:prstGeom>
          <a:noFill/>
          <a:ln w="28575">
            <a:solidFill>
              <a:schemeClr val="bg1">
                <a:lumMod val="75000"/>
              </a:schemeClr>
            </a:solidFill>
          </a:ln>
          <a:effectLst>
            <a:outerShdw blurRad="50800" dist="38100" dir="10800000" algn="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188C274-ECA7-259D-0864-D7CA31028C3B}"/>
              </a:ext>
            </a:extLst>
          </p:cNvPr>
          <p:cNvPicPr>
            <a:picLocks noChangeAspect="1"/>
          </p:cNvPicPr>
          <p:nvPr/>
        </p:nvPicPr>
        <p:blipFill>
          <a:blip r:embed="rId2"/>
          <a:stretch>
            <a:fillRect/>
          </a:stretch>
        </p:blipFill>
        <p:spPr>
          <a:xfrm>
            <a:off x="5836489" y="1648274"/>
            <a:ext cx="5867400" cy="3095625"/>
          </a:xfrm>
          <a:prstGeom prst="rect">
            <a:avLst/>
          </a:prstGeom>
        </p:spPr>
      </p:pic>
    </p:spTree>
    <p:extLst>
      <p:ext uri="{BB962C8B-B14F-4D97-AF65-F5344CB8AC3E}">
        <p14:creationId xmlns:p14="http://schemas.microsoft.com/office/powerpoint/2010/main" val="19179066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0E366-4A01-022A-E015-3AF702A0E723}"/>
              </a:ext>
            </a:extLst>
          </p:cNvPr>
          <p:cNvSpPr>
            <a:spLocks noGrp="1"/>
          </p:cNvSpPr>
          <p:nvPr>
            <p:ph type="title"/>
          </p:nvPr>
        </p:nvSpPr>
        <p:spPr>
          <a:xfrm>
            <a:off x="354176" y="261608"/>
            <a:ext cx="4838925" cy="1118529"/>
          </a:xfrm>
        </p:spPr>
        <p:txBody>
          <a:bodyPr>
            <a:normAutofit/>
          </a:bodyPr>
          <a:lstStyle/>
          <a:p>
            <a:r>
              <a:rPr lang="en-US" dirty="0"/>
              <a:t>Analyze: </a:t>
            </a:r>
            <a:r>
              <a:rPr lang="en-US" sz="2800" dirty="0"/>
              <a:t>Current Allocation</a:t>
            </a:r>
            <a:endParaRPr lang="en-US" dirty="0"/>
          </a:p>
        </p:txBody>
      </p:sp>
      <p:sp>
        <p:nvSpPr>
          <p:cNvPr id="3" name="Content Placeholder 2">
            <a:extLst>
              <a:ext uri="{FF2B5EF4-FFF2-40B4-BE49-F238E27FC236}">
                <a16:creationId xmlns:a16="http://schemas.microsoft.com/office/drawing/2014/main" id="{3D8829D1-6F53-3833-87B1-5240250A3D24}"/>
              </a:ext>
            </a:extLst>
          </p:cNvPr>
          <p:cNvSpPr>
            <a:spLocks noGrp="1"/>
          </p:cNvSpPr>
          <p:nvPr>
            <p:ph idx="1"/>
          </p:nvPr>
        </p:nvSpPr>
        <p:spPr>
          <a:xfrm>
            <a:off x="551641" y="1483654"/>
            <a:ext cx="4175634" cy="4735991"/>
          </a:xfrm>
        </p:spPr>
        <p:txBody>
          <a:bodyPr>
            <a:normAutofit fontScale="70000" lnSpcReduction="20000"/>
          </a:bodyPr>
          <a:lstStyle/>
          <a:p>
            <a:r>
              <a:rPr lang="en-US" dirty="0"/>
              <a:t>Majority of allocated time is, not surprisingly, given to Sleep, Work, and Study. </a:t>
            </a:r>
          </a:p>
          <a:p>
            <a:pPr lvl="1"/>
            <a:r>
              <a:rPr lang="en-US" dirty="0"/>
              <a:t>Once combined with current unallocated time, that takes up over 80% of the time within the dataset.</a:t>
            </a:r>
          </a:p>
          <a:p>
            <a:r>
              <a:rPr lang="en-US" dirty="0"/>
              <a:t>Factors like Sleep, Work, and Commute aren’t really within our control.</a:t>
            </a:r>
          </a:p>
          <a:p>
            <a:pPr lvl="1"/>
            <a:r>
              <a:rPr lang="en-US" dirty="0"/>
              <a:t>Although this makes a wonderful argument for telework.</a:t>
            </a:r>
          </a:p>
          <a:p>
            <a:r>
              <a:rPr lang="en-US" dirty="0"/>
              <a:t>Removing those factors from consideration we can potentially influence Study, Childcare, Family Time, and the tasks associated with preparing food. That takes us to the 80% line.</a:t>
            </a:r>
          </a:p>
          <a:p>
            <a:pPr lvl="1"/>
            <a:r>
              <a:rPr lang="en-US" dirty="0"/>
              <a:t>Other variables don’t really seem to take up enough time to merit consideration for a control. </a:t>
            </a:r>
          </a:p>
        </p:txBody>
      </p:sp>
      <mc:AlternateContent xmlns:mc="http://schemas.openxmlformats.org/markup-compatibility/2006" xmlns:cx1="http://schemas.microsoft.com/office/drawing/2015/9/8/chartex">
        <mc:Choice Requires="cx1">
          <p:graphicFrame>
            <p:nvGraphicFramePr>
              <p:cNvPr id="4" name="Chart 3">
                <a:extLst>
                  <a:ext uri="{FF2B5EF4-FFF2-40B4-BE49-F238E27FC236}">
                    <a16:creationId xmlns:a16="http://schemas.microsoft.com/office/drawing/2014/main" id="{E233C916-2426-2C8F-7CBA-E528E741DA41}"/>
                  </a:ext>
                </a:extLst>
              </p:cNvPr>
              <p:cNvGraphicFramePr/>
              <p:nvPr/>
            </p:nvGraphicFramePr>
            <p:xfrm>
              <a:off x="5486085" y="166717"/>
              <a:ext cx="6444248" cy="3262283"/>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4" name="Chart 3">
                <a:extLst>
                  <a:ext uri="{FF2B5EF4-FFF2-40B4-BE49-F238E27FC236}">
                    <a16:creationId xmlns:a16="http://schemas.microsoft.com/office/drawing/2014/main" id="{E233C916-2426-2C8F-7CBA-E528E741DA41}"/>
                  </a:ext>
                </a:extLst>
              </p:cNvPr>
              <p:cNvPicPr>
                <a:picLocks noGrp="1" noRot="1" noChangeAspect="1" noMove="1" noResize="1" noEditPoints="1" noAdjustHandles="1" noChangeArrowheads="1" noChangeShapeType="1"/>
              </p:cNvPicPr>
              <p:nvPr/>
            </p:nvPicPr>
            <p:blipFill>
              <a:blip r:embed="rId3"/>
              <a:stretch>
                <a:fillRect/>
              </a:stretch>
            </p:blipFill>
            <p:spPr>
              <a:xfrm>
                <a:off x="5486085" y="166717"/>
                <a:ext cx="6444248" cy="3262283"/>
              </a:xfrm>
              <a:prstGeom prst="rect">
                <a:avLst/>
              </a:prstGeom>
            </p:spPr>
          </p:pic>
        </mc:Fallback>
      </mc:AlternateContent>
      <mc:AlternateContent xmlns:mc="http://schemas.openxmlformats.org/markup-compatibility/2006" xmlns:cx1="http://schemas.microsoft.com/office/drawing/2015/9/8/chartex">
        <mc:Choice Requires="cx1">
          <p:graphicFrame>
            <p:nvGraphicFramePr>
              <p:cNvPr id="5" name="Chart 4">
                <a:extLst>
                  <a:ext uri="{FF2B5EF4-FFF2-40B4-BE49-F238E27FC236}">
                    <a16:creationId xmlns:a16="http://schemas.microsoft.com/office/drawing/2014/main" id="{9CBF4AC3-5E7F-107D-6702-B9D49AC21438}"/>
                  </a:ext>
                </a:extLst>
              </p:cNvPr>
              <p:cNvGraphicFramePr/>
              <p:nvPr/>
            </p:nvGraphicFramePr>
            <p:xfrm>
              <a:off x="5486085" y="3571335"/>
              <a:ext cx="6444248" cy="3009151"/>
            </p:xfrm>
            <a:graphic>
              <a:graphicData uri="http://schemas.microsoft.com/office/drawing/2014/chartex">
                <cx:chart xmlns:cx="http://schemas.microsoft.com/office/drawing/2014/chartex" xmlns:r="http://schemas.openxmlformats.org/officeDocument/2006/relationships" r:id="rId4"/>
              </a:graphicData>
            </a:graphic>
          </p:graphicFrame>
        </mc:Choice>
        <mc:Fallback xmlns="">
          <p:pic>
            <p:nvPicPr>
              <p:cNvPr id="5" name="Chart 4">
                <a:extLst>
                  <a:ext uri="{FF2B5EF4-FFF2-40B4-BE49-F238E27FC236}">
                    <a16:creationId xmlns:a16="http://schemas.microsoft.com/office/drawing/2014/main" id="{9CBF4AC3-5E7F-107D-6702-B9D49AC21438}"/>
                  </a:ext>
                </a:extLst>
              </p:cNvPr>
              <p:cNvPicPr>
                <a:picLocks noGrp="1" noRot="1" noChangeAspect="1" noMove="1" noResize="1" noEditPoints="1" noAdjustHandles="1" noChangeArrowheads="1" noChangeShapeType="1"/>
              </p:cNvPicPr>
              <p:nvPr/>
            </p:nvPicPr>
            <p:blipFill>
              <a:blip r:embed="rId5"/>
              <a:stretch>
                <a:fillRect/>
              </a:stretch>
            </p:blipFill>
            <p:spPr>
              <a:xfrm>
                <a:off x="5486085" y="3571335"/>
                <a:ext cx="6444248" cy="3009151"/>
              </a:xfrm>
              <a:prstGeom prst="rect">
                <a:avLst/>
              </a:prstGeom>
            </p:spPr>
          </p:pic>
        </mc:Fallback>
      </mc:AlternateContent>
      <p:sp>
        <p:nvSpPr>
          <p:cNvPr id="7" name="Freeform: Shape 6">
            <a:extLst>
              <a:ext uri="{FF2B5EF4-FFF2-40B4-BE49-F238E27FC236}">
                <a16:creationId xmlns:a16="http://schemas.microsoft.com/office/drawing/2014/main" id="{55297025-3BF6-3227-4A87-FB05FCC36234}"/>
              </a:ext>
            </a:extLst>
          </p:cNvPr>
          <p:cNvSpPr/>
          <p:nvPr/>
        </p:nvSpPr>
        <p:spPr>
          <a:xfrm flipV="1">
            <a:off x="261667" y="1207697"/>
            <a:ext cx="4570562" cy="172440"/>
          </a:xfrm>
          <a:custGeom>
            <a:avLst/>
            <a:gdLst>
              <a:gd name="connsiteX0" fmla="*/ 0 w 4570562"/>
              <a:gd name="connsiteY0" fmla="*/ 172440 h 172440"/>
              <a:gd name="connsiteX1" fmla="*/ 617344 w 4570562"/>
              <a:gd name="connsiteY1" fmla="*/ 164105 h 172440"/>
              <a:gd name="connsiteX2" fmla="*/ 1234689 w 4570562"/>
              <a:gd name="connsiteY2" fmla="*/ 155770 h 172440"/>
              <a:gd name="connsiteX3" fmla="*/ 1809457 w 4570562"/>
              <a:gd name="connsiteY3" fmla="*/ 148010 h 172440"/>
              <a:gd name="connsiteX4" fmla="*/ 2256500 w 4570562"/>
              <a:gd name="connsiteY4" fmla="*/ 141974 h 172440"/>
              <a:gd name="connsiteX5" fmla="*/ 2831269 w 4570562"/>
              <a:gd name="connsiteY5" fmla="*/ 134214 h 172440"/>
              <a:gd name="connsiteX6" fmla="*/ 3406038 w 4570562"/>
              <a:gd name="connsiteY6" fmla="*/ 126454 h 172440"/>
              <a:gd name="connsiteX7" fmla="*/ 4257547 w 4570562"/>
              <a:gd name="connsiteY7" fmla="*/ 114957 h 172440"/>
              <a:gd name="connsiteX8" fmla="*/ 4236261 w 4570562"/>
              <a:gd name="connsiteY8" fmla="*/ 0 h 172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70562" h="172440" extrusionOk="0">
                <a:moveTo>
                  <a:pt x="0" y="172440"/>
                </a:moveTo>
                <a:cubicBezTo>
                  <a:pt x="234007" y="131310"/>
                  <a:pt x="349072" y="199763"/>
                  <a:pt x="617344" y="164105"/>
                </a:cubicBezTo>
                <a:cubicBezTo>
                  <a:pt x="885616" y="128447"/>
                  <a:pt x="929899" y="221359"/>
                  <a:pt x="1234689" y="155770"/>
                </a:cubicBezTo>
                <a:cubicBezTo>
                  <a:pt x="1539479" y="90181"/>
                  <a:pt x="1609861" y="184880"/>
                  <a:pt x="1809457" y="148010"/>
                </a:cubicBezTo>
                <a:cubicBezTo>
                  <a:pt x="2009053" y="111139"/>
                  <a:pt x="2124094" y="160831"/>
                  <a:pt x="2256500" y="141974"/>
                </a:cubicBezTo>
                <a:cubicBezTo>
                  <a:pt x="2388906" y="123117"/>
                  <a:pt x="2624043" y="169871"/>
                  <a:pt x="2831269" y="134214"/>
                </a:cubicBezTo>
                <a:cubicBezTo>
                  <a:pt x="3038495" y="98557"/>
                  <a:pt x="3256542" y="193706"/>
                  <a:pt x="3406038" y="126454"/>
                </a:cubicBezTo>
                <a:cubicBezTo>
                  <a:pt x="3555534" y="59202"/>
                  <a:pt x="3913180" y="199792"/>
                  <a:pt x="4257547" y="114957"/>
                </a:cubicBezTo>
                <a:cubicBezTo>
                  <a:pt x="4989356" y="73996"/>
                  <a:pt x="4257349" y="151491"/>
                  <a:pt x="4236261" y="0"/>
                </a:cubicBezTo>
              </a:path>
            </a:pathLst>
          </a:custGeom>
          <a:noFill/>
          <a:ln w="38100">
            <a:extLst>
              <a:ext uri="{C807C97D-BFC1-408E-A445-0C87EB9F89A2}">
                <ask:lineSketchStyleProps xmlns:ask="http://schemas.microsoft.com/office/drawing/2018/sketchyshapes" sd="112227688">
                  <a:custGeom>
                    <a:avLst/>
                    <a:gdLst>
                      <a:gd name="connsiteX0" fmla="*/ 0 w 3704251"/>
                      <a:gd name="connsiteY0" fmla="*/ 25880 h 25880"/>
                      <a:gd name="connsiteX1" fmla="*/ 3450566 w 3704251"/>
                      <a:gd name="connsiteY1" fmla="*/ 17253 h 25880"/>
                      <a:gd name="connsiteX2" fmla="*/ 3433314 w 3704251"/>
                      <a:gd name="connsiteY2" fmla="*/ 0 h 25880"/>
                    </a:gdLst>
                    <a:ahLst/>
                    <a:cxnLst>
                      <a:cxn ang="0">
                        <a:pos x="connsiteX0" y="connsiteY0"/>
                      </a:cxn>
                      <a:cxn ang="0">
                        <a:pos x="connsiteX1" y="connsiteY1"/>
                      </a:cxn>
                      <a:cxn ang="0">
                        <a:pos x="connsiteX2" y="connsiteY2"/>
                      </a:cxn>
                    </a:cxnLst>
                    <a:rect l="l" t="t" r="r" b="b"/>
                    <a:pathLst>
                      <a:path w="3704251" h="25880">
                        <a:moveTo>
                          <a:pt x="0" y="25880"/>
                        </a:moveTo>
                        <a:lnTo>
                          <a:pt x="3450566" y="17253"/>
                        </a:lnTo>
                        <a:cubicBezTo>
                          <a:pt x="4022785" y="12940"/>
                          <a:pt x="3450567" y="27317"/>
                          <a:pt x="3433314" y="0"/>
                        </a:cubicBezTo>
                      </a:path>
                    </a:pathLst>
                  </a:custGeom>
                  <ask:type>
                    <ask:lineSketchScribble/>
                  </ask:type>
                </ask:lineSketchStyleProps>
              </a:ext>
            </a:extLst>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36A421A-BD42-77AF-8BD6-5641533739DF}"/>
              </a:ext>
            </a:extLst>
          </p:cNvPr>
          <p:cNvSpPr/>
          <p:nvPr/>
        </p:nvSpPr>
        <p:spPr>
          <a:xfrm>
            <a:off x="64655" y="64654"/>
            <a:ext cx="12062690" cy="6720193"/>
          </a:xfrm>
          <a:prstGeom prst="rect">
            <a:avLst/>
          </a:prstGeom>
          <a:noFill/>
          <a:ln w="28575">
            <a:solidFill>
              <a:schemeClr val="bg1">
                <a:lumMod val="75000"/>
              </a:schemeClr>
            </a:solidFill>
          </a:ln>
          <a:effectLst>
            <a:outerShdw blurRad="50800" dist="38100" dir="10800000" algn="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8224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4FF94-A5C4-10DA-0444-D824A75A51BA}"/>
              </a:ext>
            </a:extLst>
          </p:cNvPr>
          <p:cNvSpPr>
            <a:spLocks noGrp="1"/>
          </p:cNvSpPr>
          <p:nvPr>
            <p:ph type="title"/>
          </p:nvPr>
        </p:nvSpPr>
        <p:spPr>
          <a:xfrm>
            <a:off x="838200" y="474453"/>
            <a:ext cx="4976004" cy="1216235"/>
          </a:xfrm>
        </p:spPr>
        <p:txBody>
          <a:bodyPr>
            <a:normAutofit/>
          </a:bodyPr>
          <a:lstStyle/>
          <a:p>
            <a:r>
              <a:rPr lang="en-US" dirty="0"/>
              <a:t>Correlated Variables</a:t>
            </a:r>
          </a:p>
        </p:txBody>
      </p:sp>
      <p:sp>
        <p:nvSpPr>
          <p:cNvPr id="3" name="Content Placeholder 2">
            <a:extLst>
              <a:ext uri="{FF2B5EF4-FFF2-40B4-BE49-F238E27FC236}">
                <a16:creationId xmlns:a16="http://schemas.microsoft.com/office/drawing/2014/main" id="{B04A8C0D-8F42-D542-CC8A-E8521E4F176C}"/>
              </a:ext>
            </a:extLst>
          </p:cNvPr>
          <p:cNvSpPr>
            <a:spLocks noGrp="1"/>
          </p:cNvSpPr>
          <p:nvPr>
            <p:ph idx="1"/>
          </p:nvPr>
        </p:nvSpPr>
        <p:spPr>
          <a:xfrm>
            <a:off x="838199" y="1854679"/>
            <a:ext cx="6330351" cy="4322284"/>
          </a:xfrm>
        </p:spPr>
        <p:txBody>
          <a:bodyPr>
            <a:normAutofit fontScale="77500" lnSpcReduction="20000"/>
          </a:bodyPr>
          <a:lstStyle/>
          <a:p>
            <a:r>
              <a:rPr lang="en-US" dirty="0"/>
              <a:t>A dummy variable was created to indicate categorical data points that trended above the mean of flex time, “Over Mean”.</a:t>
            </a:r>
          </a:p>
          <a:p>
            <a:r>
              <a:rPr lang="en-US" dirty="0"/>
              <a:t>Confirms several preconceptions of what we would see in the data.</a:t>
            </a:r>
          </a:p>
          <a:p>
            <a:pPr lvl="1"/>
            <a:r>
              <a:rPr lang="en-US" dirty="0"/>
              <a:t>Days where vacation days were used (leave) corresponded with higher than usual flex time. </a:t>
            </a:r>
          </a:p>
          <a:p>
            <a:pPr lvl="1"/>
            <a:r>
              <a:rPr lang="en-US" dirty="0"/>
              <a:t>Fridays and Saturdays, generally weekends, would also correspond with higher flex time. </a:t>
            </a:r>
          </a:p>
          <a:p>
            <a:pPr lvl="1"/>
            <a:r>
              <a:rPr lang="en-US" dirty="0"/>
              <a:t>Strongest negative correlations are with Commute_2 and Commute_4 which is indicative of days where I had to pick up the kids from daycare, which cuts an additional hour and change off my day.</a:t>
            </a:r>
          </a:p>
          <a:p>
            <a:r>
              <a:rPr lang="en-US" dirty="0"/>
              <a:t>Not all variables can be controlled. </a:t>
            </a:r>
          </a:p>
          <a:p>
            <a:pPr lvl="1"/>
            <a:r>
              <a:rPr lang="en-US" dirty="0"/>
              <a:t>Cooking, Family Time, and Study time all strongly correlated as being able to influence above average flex time and can be adjusted. </a:t>
            </a:r>
          </a:p>
          <a:p>
            <a:pPr lvl="1"/>
            <a:endParaRPr lang="en-US" dirty="0"/>
          </a:p>
        </p:txBody>
      </p:sp>
      <p:pic>
        <p:nvPicPr>
          <p:cNvPr id="4" name="Picture 3">
            <a:extLst>
              <a:ext uri="{FF2B5EF4-FFF2-40B4-BE49-F238E27FC236}">
                <a16:creationId xmlns:a16="http://schemas.microsoft.com/office/drawing/2014/main" id="{4F481DFF-C75C-FFD2-1306-23B1E2F6DB8B}"/>
              </a:ext>
            </a:extLst>
          </p:cNvPr>
          <p:cNvPicPr>
            <a:picLocks noChangeAspect="1"/>
          </p:cNvPicPr>
          <p:nvPr/>
        </p:nvPicPr>
        <p:blipFill>
          <a:blip r:embed="rId2"/>
          <a:stretch>
            <a:fillRect/>
          </a:stretch>
        </p:blipFill>
        <p:spPr>
          <a:xfrm>
            <a:off x="7330655" y="116186"/>
            <a:ext cx="2533650" cy="6315075"/>
          </a:xfrm>
          <a:prstGeom prst="rect">
            <a:avLst/>
          </a:prstGeom>
        </p:spPr>
      </p:pic>
      <p:sp>
        <p:nvSpPr>
          <p:cNvPr id="5" name="Freeform: Shape 4">
            <a:extLst>
              <a:ext uri="{FF2B5EF4-FFF2-40B4-BE49-F238E27FC236}">
                <a16:creationId xmlns:a16="http://schemas.microsoft.com/office/drawing/2014/main" id="{209287C6-B6EE-0CE3-B712-46E674EBA1CE}"/>
              </a:ext>
            </a:extLst>
          </p:cNvPr>
          <p:cNvSpPr/>
          <p:nvPr/>
        </p:nvSpPr>
        <p:spPr>
          <a:xfrm flipV="1">
            <a:off x="838200" y="1371599"/>
            <a:ext cx="4570562" cy="172440"/>
          </a:xfrm>
          <a:custGeom>
            <a:avLst/>
            <a:gdLst>
              <a:gd name="connsiteX0" fmla="*/ 0 w 4570562"/>
              <a:gd name="connsiteY0" fmla="*/ 172440 h 172440"/>
              <a:gd name="connsiteX1" fmla="*/ 617344 w 4570562"/>
              <a:gd name="connsiteY1" fmla="*/ 164105 h 172440"/>
              <a:gd name="connsiteX2" fmla="*/ 1234689 w 4570562"/>
              <a:gd name="connsiteY2" fmla="*/ 155770 h 172440"/>
              <a:gd name="connsiteX3" fmla="*/ 1809457 w 4570562"/>
              <a:gd name="connsiteY3" fmla="*/ 148010 h 172440"/>
              <a:gd name="connsiteX4" fmla="*/ 2256500 w 4570562"/>
              <a:gd name="connsiteY4" fmla="*/ 141974 h 172440"/>
              <a:gd name="connsiteX5" fmla="*/ 2831269 w 4570562"/>
              <a:gd name="connsiteY5" fmla="*/ 134214 h 172440"/>
              <a:gd name="connsiteX6" fmla="*/ 3406038 w 4570562"/>
              <a:gd name="connsiteY6" fmla="*/ 126454 h 172440"/>
              <a:gd name="connsiteX7" fmla="*/ 4257547 w 4570562"/>
              <a:gd name="connsiteY7" fmla="*/ 114957 h 172440"/>
              <a:gd name="connsiteX8" fmla="*/ 4236261 w 4570562"/>
              <a:gd name="connsiteY8" fmla="*/ 0 h 172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70562" h="172440" extrusionOk="0">
                <a:moveTo>
                  <a:pt x="0" y="172440"/>
                </a:moveTo>
                <a:cubicBezTo>
                  <a:pt x="234007" y="131310"/>
                  <a:pt x="349072" y="199763"/>
                  <a:pt x="617344" y="164105"/>
                </a:cubicBezTo>
                <a:cubicBezTo>
                  <a:pt x="885616" y="128447"/>
                  <a:pt x="929899" y="221359"/>
                  <a:pt x="1234689" y="155770"/>
                </a:cubicBezTo>
                <a:cubicBezTo>
                  <a:pt x="1539479" y="90181"/>
                  <a:pt x="1609861" y="184880"/>
                  <a:pt x="1809457" y="148010"/>
                </a:cubicBezTo>
                <a:cubicBezTo>
                  <a:pt x="2009053" y="111139"/>
                  <a:pt x="2124094" y="160831"/>
                  <a:pt x="2256500" y="141974"/>
                </a:cubicBezTo>
                <a:cubicBezTo>
                  <a:pt x="2388906" y="123117"/>
                  <a:pt x="2624043" y="169871"/>
                  <a:pt x="2831269" y="134214"/>
                </a:cubicBezTo>
                <a:cubicBezTo>
                  <a:pt x="3038495" y="98557"/>
                  <a:pt x="3256542" y="193706"/>
                  <a:pt x="3406038" y="126454"/>
                </a:cubicBezTo>
                <a:cubicBezTo>
                  <a:pt x="3555534" y="59202"/>
                  <a:pt x="3913180" y="199792"/>
                  <a:pt x="4257547" y="114957"/>
                </a:cubicBezTo>
                <a:cubicBezTo>
                  <a:pt x="4989356" y="73996"/>
                  <a:pt x="4257349" y="151491"/>
                  <a:pt x="4236261" y="0"/>
                </a:cubicBezTo>
              </a:path>
            </a:pathLst>
          </a:custGeom>
          <a:noFill/>
          <a:ln w="38100">
            <a:extLst>
              <a:ext uri="{C807C97D-BFC1-408E-A445-0C87EB9F89A2}">
                <ask:lineSketchStyleProps xmlns:ask="http://schemas.microsoft.com/office/drawing/2018/sketchyshapes" sd="112227688">
                  <a:custGeom>
                    <a:avLst/>
                    <a:gdLst>
                      <a:gd name="connsiteX0" fmla="*/ 0 w 3704251"/>
                      <a:gd name="connsiteY0" fmla="*/ 25880 h 25880"/>
                      <a:gd name="connsiteX1" fmla="*/ 3450566 w 3704251"/>
                      <a:gd name="connsiteY1" fmla="*/ 17253 h 25880"/>
                      <a:gd name="connsiteX2" fmla="*/ 3433314 w 3704251"/>
                      <a:gd name="connsiteY2" fmla="*/ 0 h 25880"/>
                    </a:gdLst>
                    <a:ahLst/>
                    <a:cxnLst>
                      <a:cxn ang="0">
                        <a:pos x="connsiteX0" y="connsiteY0"/>
                      </a:cxn>
                      <a:cxn ang="0">
                        <a:pos x="connsiteX1" y="connsiteY1"/>
                      </a:cxn>
                      <a:cxn ang="0">
                        <a:pos x="connsiteX2" y="connsiteY2"/>
                      </a:cxn>
                    </a:cxnLst>
                    <a:rect l="l" t="t" r="r" b="b"/>
                    <a:pathLst>
                      <a:path w="3704251" h="25880">
                        <a:moveTo>
                          <a:pt x="0" y="25880"/>
                        </a:moveTo>
                        <a:lnTo>
                          <a:pt x="3450566" y="17253"/>
                        </a:lnTo>
                        <a:cubicBezTo>
                          <a:pt x="4022785" y="12940"/>
                          <a:pt x="3450567" y="27317"/>
                          <a:pt x="3433314" y="0"/>
                        </a:cubicBezTo>
                      </a:path>
                    </a:pathLst>
                  </a:custGeom>
                  <ask:type>
                    <ask:lineSketchScribble/>
                  </ask:type>
                </ask:lineSketchStyleProps>
              </a:ext>
            </a:extLst>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3BE36ACE-7016-300C-75AE-23C8A000EB6A}"/>
              </a:ext>
            </a:extLst>
          </p:cNvPr>
          <p:cNvSpPr/>
          <p:nvPr/>
        </p:nvSpPr>
        <p:spPr>
          <a:xfrm>
            <a:off x="64655" y="64654"/>
            <a:ext cx="12062690" cy="6720193"/>
          </a:xfrm>
          <a:prstGeom prst="rect">
            <a:avLst/>
          </a:prstGeom>
          <a:noFill/>
          <a:ln w="28575">
            <a:solidFill>
              <a:schemeClr val="bg1">
                <a:lumMod val="75000"/>
              </a:schemeClr>
            </a:solidFill>
          </a:ln>
          <a:effectLst>
            <a:outerShdw blurRad="50800" dist="38100" dir="10800000" algn="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499428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4FF94-A5C4-10DA-0444-D824A75A51BA}"/>
              </a:ext>
            </a:extLst>
          </p:cNvPr>
          <p:cNvSpPr>
            <a:spLocks noGrp="1"/>
          </p:cNvSpPr>
          <p:nvPr>
            <p:ph type="title"/>
          </p:nvPr>
        </p:nvSpPr>
        <p:spPr>
          <a:xfrm>
            <a:off x="1683588" y="474453"/>
            <a:ext cx="2258683" cy="1216235"/>
          </a:xfrm>
        </p:spPr>
        <p:txBody>
          <a:bodyPr>
            <a:normAutofit/>
          </a:bodyPr>
          <a:lstStyle/>
          <a:p>
            <a:r>
              <a:rPr lang="en-US" dirty="0"/>
              <a:t>Improve</a:t>
            </a:r>
          </a:p>
        </p:txBody>
      </p:sp>
      <p:sp>
        <p:nvSpPr>
          <p:cNvPr id="3" name="Content Placeholder 2">
            <a:extLst>
              <a:ext uri="{FF2B5EF4-FFF2-40B4-BE49-F238E27FC236}">
                <a16:creationId xmlns:a16="http://schemas.microsoft.com/office/drawing/2014/main" id="{B04A8C0D-8F42-D542-CC8A-E8521E4F176C}"/>
              </a:ext>
            </a:extLst>
          </p:cNvPr>
          <p:cNvSpPr>
            <a:spLocks noGrp="1"/>
          </p:cNvSpPr>
          <p:nvPr>
            <p:ph idx="1"/>
          </p:nvPr>
        </p:nvSpPr>
        <p:spPr>
          <a:xfrm>
            <a:off x="838199" y="1854679"/>
            <a:ext cx="6330351" cy="4322284"/>
          </a:xfrm>
        </p:spPr>
        <p:txBody>
          <a:bodyPr>
            <a:normAutofit fontScale="55000" lnSpcReduction="20000"/>
          </a:bodyPr>
          <a:lstStyle/>
          <a:p>
            <a:r>
              <a:rPr lang="en-US" dirty="0"/>
              <a:t>Study Time</a:t>
            </a:r>
          </a:p>
          <a:p>
            <a:pPr lvl="1"/>
            <a:r>
              <a:rPr lang="en-US" dirty="0"/>
              <a:t>Extremely high amounts of the week are devoted to study. This eats up the opportunity to accomplish other things. </a:t>
            </a:r>
          </a:p>
          <a:p>
            <a:pPr lvl="1"/>
            <a:r>
              <a:rPr lang="en-US" dirty="0"/>
              <a:t>Study time also seems to fluctuate irregularly depending on the day. </a:t>
            </a:r>
          </a:p>
          <a:p>
            <a:pPr lvl="1"/>
            <a:r>
              <a:rPr lang="en-US" dirty="0"/>
              <a:t>Changing study habits to a finite two hours a day will make it more regular, and stop late night study sessions which cut into a lot of flex time. </a:t>
            </a:r>
          </a:p>
          <a:p>
            <a:pPr lvl="1"/>
            <a:r>
              <a:rPr lang="en-US" dirty="0"/>
              <a:t>It isn’t as much reducing how much I work on school, but catching the hours and goals in the aggregate workload. And then stopping at a set point in the day to do other things.</a:t>
            </a:r>
          </a:p>
          <a:p>
            <a:r>
              <a:rPr lang="en-US" dirty="0"/>
              <a:t>Cooking</a:t>
            </a:r>
          </a:p>
          <a:p>
            <a:pPr lvl="1"/>
            <a:r>
              <a:rPr lang="en-US" dirty="0"/>
              <a:t>About 25% of available time that can be controlled is allotted for cooking related tasks. </a:t>
            </a:r>
          </a:p>
          <a:p>
            <a:pPr lvl="1"/>
            <a:r>
              <a:rPr lang="en-US" dirty="0"/>
              <a:t>There is strong correlation between cooking and above average flex time. </a:t>
            </a:r>
          </a:p>
          <a:p>
            <a:pPr lvl="1"/>
            <a:r>
              <a:rPr lang="en-US" dirty="0"/>
              <a:t>Creating more encompassing plans that shorten cooking and prep times will recover significant flex time at the end of the night. </a:t>
            </a:r>
          </a:p>
          <a:p>
            <a:pPr lvl="1"/>
            <a:r>
              <a:rPr lang="en-US" dirty="0"/>
              <a:t>This includes prepping recipes and ingredients so that they only need to be cooked instead of prepped. Bagging vegetables, marinating meats. </a:t>
            </a:r>
          </a:p>
          <a:p>
            <a:r>
              <a:rPr lang="en-US" dirty="0"/>
              <a:t>Family Time</a:t>
            </a:r>
          </a:p>
          <a:p>
            <a:pPr lvl="1"/>
            <a:r>
              <a:rPr lang="en-US" dirty="0"/>
              <a:t>Initial data also pointed out the contrast between time I work, and time spent with my family. I’m going to try to spend more time with them which may impact the data. </a:t>
            </a:r>
          </a:p>
          <a:p>
            <a:pPr lvl="1"/>
            <a:endParaRPr lang="en-US" dirty="0"/>
          </a:p>
          <a:p>
            <a:pPr lvl="1"/>
            <a:endParaRPr lang="en-US" dirty="0"/>
          </a:p>
        </p:txBody>
      </p:sp>
      <p:sp>
        <p:nvSpPr>
          <p:cNvPr id="5" name="Freeform: Shape 4">
            <a:extLst>
              <a:ext uri="{FF2B5EF4-FFF2-40B4-BE49-F238E27FC236}">
                <a16:creationId xmlns:a16="http://schemas.microsoft.com/office/drawing/2014/main" id="{209287C6-B6EE-0CE3-B712-46E674EBA1CE}"/>
              </a:ext>
            </a:extLst>
          </p:cNvPr>
          <p:cNvSpPr/>
          <p:nvPr/>
        </p:nvSpPr>
        <p:spPr>
          <a:xfrm flipV="1">
            <a:off x="1002102" y="1337095"/>
            <a:ext cx="3621657" cy="353593"/>
          </a:xfrm>
          <a:custGeom>
            <a:avLst/>
            <a:gdLst>
              <a:gd name="connsiteX0" fmla="*/ 0 w 3621657"/>
              <a:gd name="connsiteY0" fmla="*/ 353593 h 353593"/>
              <a:gd name="connsiteX1" fmla="*/ 629744 w 3621657"/>
              <a:gd name="connsiteY1" fmla="*/ 331591 h 353593"/>
              <a:gd name="connsiteX2" fmla="*/ 1259488 w 3621657"/>
              <a:gd name="connsiteY2" fmla="*/ 309589 h 353593"/>
              <a:gd name="connsiteX3" fmla="*/ 1855495 w 3621657"/>
              <a:gd name="connsiteY3" fmla="*/ 288765 h 353593"/>
              <a:gd name="connsiteX4" fmla="*/ 2350294 w 3621657"/>
              <a:gd name="connsiteY4" fmla="*/ 271478 h 353593"/>
              <a:gd name="connsiteX5" fmla="*/ 3373628 w 3621657"/>
              <a:gd name="connsiteY5" fmla="*/ 235724 h 353593"/>
              <a:gd name="connsiteX6" fmla="*/ 3356761 w 3621657"/>
              <a:gd name="connsiteY6" fmla="*/ 0 h 35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21657" h="353593" extrusionOk="0">
                <a:moveTo>
                  <a:pt x="0" y="353593"/>
                </a:moveTo>
                <a:cubicBezTo>
                  <a:pt x="139472" y="304171"/>
                  <a:pt x="439005" y="410185"/>
                  <a:pt x="629744" y="331591"/>
                </a:cubicBezTo>
                <a:cubicBezTo>
                  <a:pt x="820483" y="252997"/>
                  <a:pt x="1039079" y="367849"/>
                  <a:pt x="1259488" y="309589"/>
                </a:cubicBezTo>
                <a:cubicBezTo>
                  <a:pt x="1479897" y="251329"/>
                  <a:pt x="1649943" y="322141"/>
                  <a:pt x="1855495" y="288765"/>
                </a:cubicBezTo>
                <a:cubicBezTo>
                  <a:pt x="2061047" y="255389"/>
                  <a:pt x="2204705" y="304518"/>
                  <a:pt x="2350294" y="271478"/>
                </a:cubicBezTo>
                <a:cubicBezTo>
                  <a:pt x="2495883" y="238438"/>
                  <a:pt x="3008495" y="363875"/>
                  <a:pt x="3373628" y="235724"/>
                </a:cubicBezTo>
                <a:cubicBezTo>
                  <a:pt x="3866142" y="127451"/>
                  <a:pt x="3269273" y="354137"/>
                  <a:pt x="3356761" y="0"/>
                </a:cubicBezTo>
              </a:path>
            </a:pathLst>
          </a:custGeom>
          <a:noFill/>
          <a:ln w="38100">
            <a:extLst>
              <a:ext uri="{C807C97D-BFC1-408E-A445-0C87EB9F89A2}">
                <ask:lineSketchStyleProps xmlns:ask="http://schemas.microsoft.com/office/drawing/2018/sketchyshapes" sd="112227688">
                  <a:custGeom>
                    <a:avLst/>
                    <a:gdLst>
                      <a:gd name="connsiteX0" fmla="*/ 0 w 3704251"/>
                      <a:gd name="connsiteY0" fmla="*/ 25880 h 25880"/>
                      <a:gd name="connsiteX1" fmla="*/ 3450566 w 3704251"/>
                      <a:gd name="connsiteY1" fmla="*/ 17253 h 25880"/>
                      <a:gd name="connsiteX2" fmla="*/ 3433314 w 3704251"/>
                      <a:gd name="connsiteY2" fmla="*/ 0 h 25880"/>
                    </a:gdLst>
                    <a:ahLst/>
                    <a:cxnLst>
                      <a:cxn ang="0">
                        <a:pos x="connsiteX0" y="connsiteY0"/>
                      </a:cxn>
                      <a:cxn ang="0">
                        <a:pos x="connsiteX1" y="connsiteY1"/>
                      </a:cxn>
                      <a:cxn ang="0">
                        <a:pos x="connsiteX2" y="connsiteY2"/>
                      </a:cxn>
                    </a:cxnLst>
                    <a:rect l="l" t="t" r="r" b="b"/>
                    <a:pathLst>
                      <a:path w="3704251" h="25880">
                        <a:moveTo>
                          <a:pt x="0" y="25880"/>
                        </a:moveTo>
                        <a:lnTo>
                          <a:pt x="3450566" y="17253"/>
                        </a:lnTo>
                        <a:cubicBezTo>
                          <a:pt x="4022785" y="12940"/>
                          <a:pt x="3450567" y="27317"/>
                          <a:pt x="3433314" y="0"/>
                        </a:cubicBezTo>
                      </a:path>
                    </a:pathLst>
                  </a:custGeom>
                  <ask:type>
                    <ask:lineSketchScribble/>
                  </ask:type>
                </ask:lineSketchStyleProps>
              </a:ext>
            </a:extLst>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3BE36ACE-7016-300C-75AE-23C8A000EB6A}"/>
              </a:ext>
            </a:extLst>
          </p:cNvPr>
          <p:cNvSpPr/>
          <p:nvPr/>
        </p:nvSpPr>
        <p:spPr>
          <a:xfrm>
            <a:off x="64655" y="64654"/>
            <a:ext cx="12062690" cy="6720193"/>
          </a:xfrm>
          <a:prstGeom prst="rect">
            <a:avLst/>
          </a:prstGeom>
          <a:noFill/>
          <a:ln w="28575">
            <a:solidFill>
              <a:schemeClr val="bg1">
                <a:lumMod val="75000"/>
              </a:schemeClr>
            </a:solidFill>
          </a:ln>
          <a:effectLst>
            <a:outerShdw blurRad="50800" dist="38100" dir="10800000" algn="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D931581F-47CE-1616-E2AE-286CCC0F8353}"/>
              </a:ext>
            </a:extLst>
          </p:cNvPr>
          <p:cNvPicPr>
            <a:picLocks noChangeAspect="1"/>
          </p:cNvPicPr>
          <p:nvPr/>
        </p:nvPicPr>
        <p:blipFill>
          <a:blip r:embed="rId2"/>
          <a:stretch>
            <a:fillRect/>
          </a:stretch>
        </p:blipFill>
        <p:spPr>
          <a:xfrm>
            <a:off x="8087266" y="2843614"/>
            <a:ext cx="3266535" cy="1837426"/>
          </a:xfrm>
          <a:prstGeom prst="rect">
            <a:avLst/>
          </a:prstGeom>
        </p:spPr>
      </p:pic>
      <p:pic>
        <p:nvPicPr>
          <p:cNvPr id="9" name="Picture 8" descr="Person working with laptop and notepad">
            <a:extLst>
              <a:ext uri="{FF2B5EF4-FFF2-40B4-BE49-F238E27FC236}">
                <a16:creationId xmlns:a16="http://schemas.microsoft.com/office/drawing/2014/main" id="{9CE4B411-9B04-5038-4E47-E43933AE2F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42094" y="173281"/>
            <a:ext cx="3601531" cy="2403953"/>
          </a:xfrm>
          <a:prstGeom prst="rect">
            <a:avLst/>
          </a:prstGeom>
        </p:spPr>
      </p:pic>
      <p:pic>
        <p:nvPicPr>
          <p:cNvPr id="11" name="Picture 10" descr="Father laying on floor lifting his son up in air on legs">
            <a:extLst>
              <a:ext uri="{FF2B5EF4-FFF2-40B4-BE49-F238E27FC236}">
                <a16:creationId xmlns:a16="http://schemas.microsoft.com/office/drawing/2014/main" id="{B634014C-28E9-74D4-B6D0-59BD0DE386F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62028" y="4947420"/>
            <a:ext cx="2161662" cy="1441108"/>
          </a:xfrm>
          <a:prstGeom prst="rect">
            <a:avLst/>
          </a:prstGeom>
        </p:spPr>
      </p:pic>
    </p:spTree>
    <p:extLst>
      <p:ext uri="{BB962C8B-B14F-4D97-AF65-F5344CB8AC3E}">
        <p14:creationId xmlns:p14="http://schemas.microsoft.com/office/powerpoint/2010/main" val="3687009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4359</TotalTime>
  <Words>1898</Words>
  <Application>Microsoft Office PowerPoint</Application>
  <PresentationFormat>Widescreen</PresentationFormat>
  <Paragraphs>231</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Tempus Fugit:  Process Improvement Through Time Management</vt:lpstr>
      <vt:lpstr>PowerPoint Presentation</vt:lpstr>
      <vt:lpstr>Define: Find 2 Hours</vt:lpstr>
      <vt:lpstr>Problem:</vt:lpstr>
      <vt:lpstr>Measure: Data Collection Plan</vt:lpstr>
      <vt:lpstr>Sample Size</vt:lpstr>
      <vt:lpstr>Analyze: Current Allocation</vt:lpstr>
      <vt:lpstr>Correlated Variables</vt:lpstr>
      <vt:lpstr>Improve</vt:lpstr>
      <vt:lpstr>Control: Process Control</vt:lpstr>
      <vt:lpstr>Time Series</vt:lpstr>
      <vt:lpstr>Hypothesis Test</vt:lpstr>
      <vt:lpstr>SQL: Measure of the Process</vt:lpstr>
      <vt:lpstr>Continued Study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Tempus Fugit:  Process Improvement Through Time Management</dc:title>
  <dc:creator>Ben Dieck</dc:creator>
  <cp:lastModifiedBy>Ben Dieck</cp:lastModifiedBy>
  <cp:revision>3</cp:revision>
  <dcterms:created xsi:type="dcterms:W3CDTF">2023-12-09T18:52:55Z</dcterms:created>
  <dcterms:modified xsi:type="dcterms:W3CDTF">2023-12-14T01:09:01Z</dcterms:modified>
</cp:coreProperties>
</file>

<file path=docProps/thumbnail.jpeg>
</file>